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5" r:id="rId4"/>
  </p:sldMasterIdLst>
  <p:notesMasterIdLst>
    <p:notesMasterId r:id="rId29"/>
  </p:notesMasterIdLst>
  <p:handoutMasterIdLst>
    <p:handoutMasterId r:id="rId30"/>
  </p:handoutMasterIdLst>
  <p:sldIdLst>
    <p:sldId id="288" r:id="rId5"/>
    <p:sldId id="289" r:id="rId6"/>
    <p:sldId id="303" r:id="rId7"/>
    <p:sldId id="290" r:id="rId8"/>
    <p:sldId id="304" r:id="rId9"/>
    <p:sldId id="318" r:id="rId10"/>
    <p:sldId id="321" r:id="rId11"/>
    <p:sldId id="322" r:id="rId12"/>
    <p:sldId id="323" r:id="rId13"/>
    <p:sldId id="320" r:id="rId14"/>
    <p:sldId id="328" r:id="rId15"/>
    <p:sldId id="329" r:id="rId16"/>
    <p:sldId id="324" r:id="rId17"/>
    <p:sldId id="327" r:id="rId18"/>
    <p:sldId id="316" r:id="rId19"/>
    <p:sldId id="317" r:id="rId20"/>
    <p:sldId id="309" r:id="rId21"/>
    <p:sldId id="310" r:id="rId22"/>
    <p:sldId id="311" r:id="rId23"/>
    <p:sldId id="325" r:id="rId24"/>
    <p:sldId id="314" r:id="rId25"/>
    <p:sldId id="312" r:id="rId26"/>
    <p:sldId id="315" r:id="rId27"/>
    <p:sldId id="326"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2030"/>
    <a:srgbClr val="7F7F7F"/>
    <a:srgbClr val="FFFFFF"/>
    <a:srgbClr val="79A466"/>
    <a:srgbClr val="A466A1"/>
    <a:srgbClr val="7C4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6" autoAdjust="0"/>
    <p:restoredTop sz="92912" autoAdjust="0"/>
  </p:normalViewPr>
  <p:slideViewPr>
    <p:cSldViewPr snapToGrid="0">
      <p:cViewPr varScale="1">
        <p:scale>
          <a:sx n="64" d="100"/>
          <a:sy n="64" d="100"/>
        </p:scale>
        <p:origin x="636" y="-25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3403" y="33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5332F6-84D5-43CF-B5CE-301BBE7CB9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B049E7-4E52-4F78-B7E3-9EEEB887E5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782036-3E43-445A-9A77-06D97C6EDFFA}" type="datetimeFigureOut">
              <a:rPr lang="en-US" smtClean="0"/>
              <a:pPr/>
              <a:t>10/30/2024</a:t>
            </a:fld>
            <a:endParaRPr lang="en-US" dirty="0"/>
          </a:p>
        </p:txBody>
      </p:sp>
      <p:sp>
        <p:nvSpPr>
          <p:cNvPr id="4" name="Footer Placeholder 3">
            <a:extLst>
              <a:ext uri="{FF2B5EF4-FFF2-40B4-BE49-F238E27FC236}">
                <a16:creationId xmlns:a16="http://schemas.microsoft.com/office/drawing/2014/main" id="{00DD62C5-62E7-4FCF-A26E-C100A22EE5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9C5A79-BC51-4C21-A236-759CEAE5D8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33638-148D-48F3-93EA-686F1AB9FFB0}" type="slidenum">
              <a:rPr lang="en-US" smtClean="0"/>
              <a:pPr/>
              <a:t>‹#›</a:t>
            </a:fld>
            <a:endParaRPr lang="en-US" dirty="0"/>
          </a:p>
        </p:txBody>
      </p:sp>
    </p:spTree>
    <p:extLst>
      <p:ext uri="{BB962C8B-B14F-4D97-AF65-F5344CB8AC3E}">
        <p14:creationId xmlns:p14="http://schemas.microsoft.com/office/powerpoint/2010/main" val="350508679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8FFC2-F437-4D89-B6E7-BDC71715B609}" type="datetimeFigureOut">
              <a:rPr lang="en-US" smtClean="0"/>
              <a:pPr/>
              <a:t>10/30/2024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4120E-D8D4-4AFA-B0E2-7989D1701DEB}" type="slidenum">
              <a:rPr lang="en-US" smtClean="0"/>
              <a:pPr/>
              <a:t>‹#›</a:t>
            </a:fld>
            <a:endParaRPr lang="en-US" dirty="0"/>
          </a:p>
        </p:txBody>
      </p:sp>
    </p:spTree>
    <p:extLst>
      <p:ext uri="{BB962C8B-B14F-4D97-AF65-F5344CB8AC3E}">
        <p14:creationId xmlns:p14="http://schemas.microsoft.com/office/powerpoint/2010/main" val="338389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6C4120E-D8D4-4AFA-B0E2-7989D1701DEB}" type="slidenum">
              <a:rPr lang="en-US" smtClean="0"/>
              <a:pPr/>
              <a:t>4</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24632558"/>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84581771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055825227"/>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4F6357DA-28E9-40D3-918C-4D14E8263D81}" type="slidenum">
              <a:rPr lang="en-US" smtClean="0"/>
              <a:pPr/>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731116371"/>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870250242"/>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r>
              <a:rPr lang="en-US"/>
              <a:t>8/03/20XX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293707787"/>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r>
              <a:rPr lang="en-US"/>
              <a:t>8/03/20XX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38689567"/>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924340439"/>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r>
              <a:rPr lang="en-US"/>
              <a:t>8/03/20XX</a:t>
            </a:r>
            <a:endParaRPr lang="en-US" dirty="0"/>
          </a:p>
        </p:txBody>
      </p:sp>
      <p:sp>
        <p:nvSpPr>
          <p:cNvPr id="5" name="Footer Placeholder 4"/>
          <p:cNvSpPr>
            <a:spLocks noGrp="1"/>
          </p:cNvSpPr>
          <p:nvPr>
            <p:ph type="ftr" sz="quarter" idx="11"/>
          </p:nvPr>
        </p:nvSpPr>
        <p:spPr>
          <a:xfrm>
            <a:off x="680321" y="5936188"/>
            <a:ext cx="6126805" cy="365125"/>
          </a:xfrm>
        </p:spPr>
        <p:txBody>
          <a:bodyPr/>
          <a:lstStyle/>
          <a:p>
            <a:r>
              <a:rPr lang="en-US"/>
              <a:t>PITCH DECK</a:t>
            </a:r>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114207957"/>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p:bg>
      <p:bgPr>
        <a:solidFill>
          <a:schemeClr val="accent6">
            <a:alpha val="91000"/>
          </a:schemeClr>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8D1035F-A14F-4F81-AC61-2AF512D7F821}"/>
              </a:ext>
            </a:extLst>
          </p:cNvPr>
          <p:cNvSpPr>
            <a:spLocks noGrp="1"/>
          </p:cNvSpPr>
          <p:nvPr>
            <p:ph type="pic" sz="quarter" idx="10" hasCustomPrompt="1"/>
          </p:nvPr>
        </p:nvSpPr>
        <p:spPr>
          <a:xfrm>
            <a:off x="0" y="0"/>
            <a:ext cx="767715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 name="Title 1">
            <a:extLst>
              <a:ext uri="{FF2B5EF4-FFF2-40B4-BE49-F238E27FC236}">
                <a16:creationId xmlns:a16="http://schemas.microsoft.com/office/drawing/2014/main" id="{39E05B43-D8B3-4B3A-93E9-5A84CF7F3D2A}"/>
              </a:ext>
            </a:extLst>
          </p:cNvPr>
          <p:cNvSpPr>
            <a:spLocks noGrp="1"/>
          </p:cNvSpPr>
          <p:nvPr>
            <p:ph type="ctrTitle" hasCustomPrompt="1"/>
          </p:nvPr>
        </p:nvSpPr>
        <p:spPr>
          <a:xfrm>
            <a:off x="8336042" y="1550988"/>
            <a:ext cx="3284832" cy="2387600"/>
          </a:xfrm>
          <a:prstGeom prst="rect">
            <a:avLst/>
          </a:prstGeom>
        </p:spPr>
        <p:txBody>
          <a:bodyPr anchor="b"/>
          <a:lstStyle>
            <a:lvl1pPr algn="l">
              <a:defRPr sz="5000" cap="all" spc="200" baseline="0">
                <a:solidFill>
                  <a:schemeClr val="accent6">
                    <a:lumMod val="10000"/>
                    <a:lumOff val="90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99F2A661-E12F-4DA4-89DE-F2048B1B4308}"/>
              </a:ext>
            </a:extLst>
          </p:cNvPr>
          <p:cNvSpPr>
            <a:spLocks noGrp="1"/>
          </p:cNvSpPr>
          <p:nvPr>
            <p:ph type="subTitle" idx="1" hasCustomPrompt="1"/>
          </p:nvPr>
        </p:nvSpPr>
        <p:spPr>
          <a:xfrm>
            <a:off x="8336042" y="4057095"/>
            <a:ext cx="3284832" cy="1553129"/>
          </a:xfrm>
          <a:prstGeom prst="rect">
            <a:avLst/>
          </a:prstGeom>
        </p:spPr>
        <p:txBody>
          <a:bodyPr/>
          <a:lstStyle>
            <a:lvl1pPr marL="0" indent="0" algn="l">
              <a:buNone/>
              <a:defRPr sz="18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5" name="Text Placeholder 4">
            <a:extLst>
              <a:ext uri="{FF2B5EF4-FFF2-40B4-BE49-F238E27FC236}">
                <a16:creationId xmlns:a16="http://schemas.microsoft.com/office/drawing/2014/main" id="{F464D5FB-99FD-4266-B81F-46B037643600}"/>
              </a:ext>
            </a:extLst>
          </p:cNvPr>
          <p:cNvSpPr>
            <a:spLocks noGrp="1"/>
          </p:cNvSpPr>
          <p:nvPr>
            <p:ph type="body" sz="quarter" idx="11" hasCustomPrompt="1"/>
          </p:nvPr>
        </p:nvSpPr>
        <p:spPr>
          <a:xfrm>
            <a:off x="1654175" y="4241283"/>
            <a:ext cx="10537825" cy="2616717"/>
          </a:xfrm>
          <a:prstGeom prst="rect">
            <a:avLst/>
          </a:prstGeom>
        </p:spPr>
        <p:txBody>
          <a:bodyPr/>
          <a:lstStyle>
            <a:lvl1pPr marL="0" indent="0" algn="r">
              <a:lnSpc>
                <a:spcPct val="50000"/>
              </a:lnSpc>
              <a:spcBef>
                <a:spcPts val="0"/>
              </a:spcBef>
              <a:buNone/>
              <a:defRPr sz="45000" baseline="0">
                <a:solidFill>
                  <a:schemeClr val="bg1">
                    <a:alpha val="8000"/>
                  </a:schemeClr>
                </a:solidFill>
                <a:latin typeface="Kunstler Script" panose="030304020206070D0D06" pitchFamily="66" charset="0"/>
              </a:defRPr>
            </a:lvl1pPr>
          </a:lstStyle>
          <a:p>
            <a:pPr lvl="0"/>
            <a:r>
              <a:rPr lang="en-US" dirty="0"/>
              <a:t>Pitch</a:t>
            </a:r>
          </a:p>
        </p:txBody>
      </p:sp>
    </p:spTree>
    <p:extLst>
      <p:ext uri="{BB962C8B-B14F-4D97-AF65-F5344CB8AC3E}">
        <p14:creationId xmlns:p14="http://schemas.microsoft.com/office/powerpoint/2010/main" val="17896669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bout Us">
    <p:bg>
      <p:bgPr>
        <a:solidFill>
          <a:schemeClr val="accent1"/>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E265C839-12C3-47EF-9941-39B43796B35E}"/>
              </a:ext>
            </a:extLst>
          </p:cNvPr>
          <p:cNvSpPr>
            <a:spLocks noGrp="1"/>
          </p:cNvSpPr>
          <p:nvPr>
            <p:ph type="pic" sz="quarter" idx="13" hasCustomPrompt="1"/>
          </p:nvPr>
        </p:nvSpPr>
        <p:spPr>
          <a:xfrm>
            <a:off x="5361215" y="0"/>
            <a:ext cx="6830785"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E6AB2BC9-972D-4B30-981B-BAD528A7FBE9}"/>
              </a:ext>
            </a:extLst>
          </p:cNvPr>
          <p:cNvSpPr>
            <a:spLocks noGrp="1"/>
          </p:cNvSpPr>
          <p:nvPr>
            <p:ph type="body" sz="quarter" idx="14" hasCustomPrompt="1"/>
          </p:nvPr>
        </p:nvSpPr>
        <p:spPr>
          <a:xfrm>
            <a:off x="0" y="4002437"/>
            <a:ext cx="12186555" cy="2855564"/>
          </a:xfrm>
          <a:prstGeom prst="rect">
            <a:avLst/>
          </a:prstGeom>
        </p:spPr>
        <p:txBody>
          <a:bodyPr/>
          <a:lstStyle>
            <a:lvl1pPr marL="0" indent="0" algn="ctr">
              <a:lnSpc>
                <a:spcPct val="50000"/>
              </a:lnSpc>
              <a:spcBef>
                <a:spcPts val="0"/>
              </a:spcBef>
              <a:buNone/>
              <a:defRPr sz="50000" baseline="0">
                <a:solidFill>
                  <a:schemeClr val="bg1">
                    <a:alpha val="8000"/>
                  </a:schemeClr>
                </a:solidFill>
                <a:latin typeface="Kunstler Script" panose="030304020206070D0D06" pitchFamily="66" charset="0"/>
              </a:defRPr>
            </a:lvl1pPr>
          </a:lstStyle>
          <a:p>
            <a:pPr lvl="0"/>
            <a:r>
              <a:rPr lang="en-US" dirty="0"/>
              <a:t>About</a:t>
            </a:r>
          </a:p>
        </p:txBody>
      </p:sp>
      <p:sp>
        <p:nvSpPr>
          <p:cNvPr id="4" name="Date Placeholder 3">
            <a:extLst>
              <a:ext uri="{FF2B5EF4-FFF2-40B4-BE49-F238E27FC236}">
                <a16:creationId xmlns:a16="http://schemas.microsoft.com/office/drawing/2014/main" id="{CE1F2E92-C9AF-47A3-84EF-181F642A4110}"/>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5" name="Footer Placeholder 4">
            <a:extLst>
              <a:ext uri="{FF2B5EF4-FFF2-40B4-BE49-F238E27FC236}">
                <a16:creationId xmlns:a16="http://schemas.microsoft.com/office/drawing/2014/main" id="{274F2C06-CE94-4D97-A7F5-08D8D7BF144E}"/>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6" name="Slide Number Placeholder 5">
            <a:extLst>
              <a:ext uri="{FF2B5EF4-FFF2-40B4-BE49-F238E27FC236}">
                <a16:creationId xmlns:a16="http://schemas.microsoft.com/office/drawing/2014/main" id="{E210CA9D-6428-41AF-B478-FB553C041DE9}"/>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214FDE4-5230-4BC7-8C8A-024BF947CD9C}"/>
              </a:ext>
            </a:extLst>
          </p:cNvPr>
          <p:cNvSpPr>
            <a:spLocks noGrp="1"/>
          </p:cNvSpPr>
          <p:nvPr>
            <p:ph type="ctrTitle" hasCustomPrompt="1"/>
          </p:nvPr>
        </p:nvSpPr>
        <p:spPr>
          <a:xfrm>
            <a:off x="838201" y="901598"/>
            <a:ext cx="3684814" cy="336548"/>
          </a:xfrm>
          <a:prstGeom prst="rect">
            <a:avLst/>
          </a:prstGeom>
        </p:spPr>
        <p:txBody>
          <a:bodyPr anchor="b"/>
          <a:lstStyle>
            <a:lvl1pPr algn="l">
              <a:defRPr sz="2200" cap="all" spc="200" baseline="0">
                <a:solidFill>
                  <a:schemeClr val="bg1">
                    <a:lumMod val="95000"/>
                  </a:schemeClr>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95062B64-8BE7-421C-8F8F-F0CEEB1C5C92}"/>
              </a:ext>
            </a:extLst>
          </p:cNvPr>
          <p:cNvSpPr>
            <a:spLocks noGrp="1"/>
          </p:cNvSpPr>
          <p:nvPr>
            <p:ph type="subTitle" idx="1" hasCustomPrompt="1"/>
          </p:nvPr>
        </p:nvSpPr>
        <p:spPr>
          <a:xfrm>
            <a:off x="838201" y="1454764"/>
            <a:ext cx="3684814" cy="2801597"/>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3" name="Straight Connector 2">
            <a:extLst>
              <a:ext uri="{FF2B5EF4-FFF2-40B4-BE49-F238E27FC236}">
                <a16:creationId xmlns:a16="http://schemas.microsoft.com/office/drawing/2014/main" id="{51A8088E-EE7F-4006-9745-8926E1ABB691}"/>
              </a:ext>
            </a:extLst>
          </p:cNvPr>
          <p:cNvCxnSpPr>
            <a:cxnSpLocks/>
          </p:cNvCxnSpPr>
          <p:nvPr userDrawn="1"/>
        </p:nvCxnSpPr>
        <p:spPr>
          <a:xfrm>
            <a:off x="587189" y="0"/>
            <a:ext cx="0" cy="3048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215086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4226084380"/>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bg>
      <p:bgPr>
        <a:solidFill>
          <a:schemeClr val="accent6"/>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3D34C3A-6235-4BB3-A283-CAE0A33D378B}"/>
              </a:ext>
            </a:extLst>
          </p:cNvPr>
          <p:cNvSpPr>
            <a:spLocks noGrp="1"/>
          </p:cNvSpPr>
          <p:nvPr>
            <p:ph type="pic" sz="quarter" idx="13" hasCustomPrompt="1"/>
          </p:nvPr>
        </p:nvSpPr>
        <p:spPr>
          <a:xfrm>
            <a:off x="0" y="0"/>
            <a:ext cx="40386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Date Placeholder 3">
            <a:extLst>
              <a:ext uri="{FF2B5EF4-FFF2-40B4-BE49-F238E27FC236}">
                <a16:creationId xmlns:a16="http://schemas.microsoft.com/office/drawing/2014/main" id="{109EDE6B-5E65-4F08-A24A-A9EC90670C80}"/>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5" name="Footer Placeholder 4">
            <a:extLst>
              <a:ext uri="{FF2B5EF4-FFF2-40B4-BE49-F238E27FC236}">
                <a16:creationId xmlns:a16="http://schemas.microsoft.com/office/drawing/2014/main" id="{CD674259-E892-4133-9796-2A1A30CF71E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E462A321-B440-475F-8F1F-B5B3B697ED3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ED1A311C-7C5B-4A6A-9430-1FDF9E65E23B}"/>
              </a:ext>
            </a:extLst>
          </p:cNvPr>
          <p:cNvSpPr>
            <a:spLocks noGrp="1"/>
          </p:cNvSpPr>
          <p:nvPr>
            <p:ph type="subTitle" idx="1" hasCustomPrompt="1"/>
          </p:nvPr>
        </p:nvSpPr>
        <p:spPr>
          <a:xfrm>
            <a:off x="4376050" y="2149803"/>
            <a:ext cx="2383973" cy="1583142"/>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9294BC1C-A5F3-4428-A88F-0029F652AEC7}"/>
              </a:ext>
            </a:extLst>
          </p:cNvPr>
          <p:cNvSpPr>
            <a:spLocks noGrp="1"/>
          </p:cNvSpPr>
          <p:nvPr>
            <p:ph type="body" sz="quarter" idx="14" hasCustomPrompt="1"/>
          </p:nvPr>
        </p:nvSpPr>
        <p:spPr>
          <a:xfrm>
            <a:off x="4376050" y="178337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1" name="Text Placeholder 30">
            <a:extLst>
              <a:ext uri="{FF2B5EF4-FFF2-40B4-BE49-F238E27FC236}">
                <a16:creationId xmlns:a16="http://schemas.microsoft.com/office/drawing/2014/main" id="{E1A93ECB-2477-4750-92EB-808431F55826}"/>
              </a:ext>
            </a:extLst>
          </p:cNvPr>
          <p:cNvSpPr>
            <a:spLocks noGrp="1"/>
          </p:cNvSpPr>
          <p:nvPr>
            <p:ph type="body" sz="quarter" idx="15" hasCustomPrompt="1"/>
          </p:nvPr>
        </p:nvSpPr>
        <p:spPr>
          <a:xfrm>
            <a:off x="6934192"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1B981D60-5094-418F-8053-F9AC3EE2F6F3}"/>
              </a:ext>
            </a:extLst>
          </p:cNvPr>
          <p:cNvSpPr>
            <a:spLocks noGrp="1"/>
          </p:cNvSpPr>
          <p:nvPr>
            <p:ph type="body" sz="quarter" idx="16" hasCustomPrompt="1"/>
          </p:nvPr>
        </p:nvSpPr>
        <p:spPr>
          <a:xfrm>
            <a:off x="6934192"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3" name="Text Placeholder 30">
            <a:extLst>
              <a:ext uri="{FF2B5EF4-FFF2-40B4-BE49-F238E27FC236}">
                <a16:creationId xmlns:a16="http://schemas.microsoft.com/office/drawing/2014/main" id="{D4577FD4-018C-4FC5-8B3C-5F10F8D1D7B8}"/>
              </a:ext>
            </a:extLst>
          </p:cNvPr>
          <p:cNvSpPr>
            <a:spLocks noGrp="1"/>
          </p:cNvSpPr>
          <p:nvPr>
            <p:ph type="body" sz="quarter" idx="17" hasCustomPrompt="1"/>
          </p:nvPr>
        </p:nvSpPr>
        <p:spPr>
          <a:xfrm>
            <a:off x="4376050" y="4414557"/>
            <a:ext cx="2383973"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4" name="Text Placeholder 15">
            <a:extLst>
              <a:ext uri="{FF2B5EF4-FFF2-40B4-BE49-F238E27FC236}">
                <a16:creationId xmlns:a16="http://schemas.microsoft.com/office/drawing/2014/main" id="{F7BB952E-0716-4503-B1A2-C64348D4C67C}"/>
              </a:ext>
            </a:extLst>
          </p:cNvPr>
          <p:cNvSpPr>
            <a:spLocks noGrp="1"/>
          </p:cNvSpPr>
          <p:nvPr>
            <p:ph type="body" sz="quarter" idx="18" hasCustomPrompt="1"/>
          </p:nvPr>
        </p:nvSpPr>
        <p:spPr>
          <a:xfrm>
            <a:off x="4376050" y="4048132"/>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5" name="Text Placeholder 30">
            <a:extLst>
              <a:ext uri="{FF2B5EF4-FFF2-40B4-BE49-F238E27FC236}">
                <a16:creationId xmlns:a16="http://schemas.microsoft.com/office/drawing/2014/main" id="{31F6468A-E1B5-499E-BE6D-B6B35AB5C017}"/>
              </a:ext>
            </a:extLst>
          </p:cNvPr>
          <p:cNvSpPr>
            <a:spLocks noGrp="1"/>
          </p:cNvSpPr>
          <p:nvPr>
            <p:ph type="body" sz="quarter" idx="19" hasCustomPrompt="1"/>
          </p:nvPr>
        </p:nvSpPr>
        <p:spPr>
          <a:xfrm>
            <a:off x="6934192" y="4414557"/>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6" name="Text Placeholder 15">
            <a:extLst>
              <a:ext uri="{FF2B5EF4-FFF2-40B4-BE49-F238E27FC236}">
                <a16:creationId xmlns:a16="http://schemas.microsoft.com/office/drawing/2014/main" id="{67A73001-AEEA-4FA6-BD1D-2FB7F79AB2BC}"/>
              </a:ext>
            </a:extLst>
          </p:cNvPr>
          <p:cNvSpPr>
            <a:spLocks noGrp="1"/>
          </p:cNvSpPr>
          <p:nvPr>
            <p:ph type="body" sz="quarter" idx="20" hasCustomPrompt="1"/>
          </p:nvPr>
        </p:nvSpPr>
        <p:spPr>
          <a:xfrm>
            <a:off x="6934192" y="4048132"/>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7" name="Title 1">
            <a:extLst>
              <a:ext uri="{FF2B5EF4-FFF2-40B4-BE49-F238E27FC236}">
                <a16:creationId xmlns:a16="http://schemas.microsoft.com/office/drawing/2014/main" id="{F7D1EE2B-BA7E-4102-A1AB-D36A04A32751}"/>
              </a:ext>
            </a:extLst>
          </p:cNvPr>
          <p:cNvSpPr>
            <a:spLocks noGrp="1"/>
          </p:cNvSpPr>
          <p:nvPr>
            <p:ph type="ctrTitle" hasCustomPrompt="1"/>
          </p:nvPr>
        </p:nvSpPr>
        <p:spPr>
          <a:xfrm>
            <a:off x="4376051" y="893523"/>
            <a:ext cx="5094517" cy="296198"/>
          </a:xfrm>
          <a:prstGeom prst="rect">
            <a:avLst/>
          </a:prstGeom>
        </p:spPr>
        <p:txBody>
          <a:bodyPr anchor="ctr"/>
          <a:lstStyle>
            <a:lvl1pPr algn="l">
              <a:defRPr sz="2200" cap="all" spc="200" baseline="0">
                <a:solidFill>
                  <a:schemeClr val="bg1"/>
                </a:solidFill>
                <a:latin typeface="+mj-lt"/>
              </a:defRPr>
            </a:lvl1pPr>
          </a:lstStyle>
          <a:p>
            <a:r>
              <a:rPr lang="en-US"/>
              <a:t>Click to add title</a:t>
            </a:r>
          </a:p>
        </p:txBody>
      </p:sp>
      <p:sp>
        <p:nvSpPr>
          <p:cNvPr id="18" name="Text Placeholder 30">
            <a:extLst>
              <a:ext uri="{FF2B5EF4-FFF2-40B4-BE49-F238E27FC236}">
                <a16:creationId xmlns:a16="http://schemas.microsoft.com/office/drawing/2014/main" id="{84447B14-E16C-4164-8093-80762E5341AC}"/>
              </a:ext>
            </a:extLst>
          </p:cNvPr>
          <p:cNvSpPr>
            <a:spLocks noGrp="1"/>
          </p:cNvSpPr>
          <p:nvPr>
            <p:ph type="body" sz="quarter" idx="21" hasCustomPrompt="1"/>
          </p:nvPr>
        </p:nvSpPr>
        <p:spPr>
          <a:xfrm>
            <a:off x="9492333"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9" name="Text Placeholder 15">
            <a:extLst>
              <a:ext uri="{FF2B5EF4-FFF2-40B4-BE49-F238E27FC236}">
                <a16:creationId xmlns:a16="http://schemas.microsoft.com/office/drawing/2014/main" id="{0ADD1433-3072-4EBB-9720-0F0DB8DE2A35}"/>
              </a:ext>
            </a:extLst>
          </p:cNvPr>
          <p:cNvSpPr>
            <a:spLocks noGrp="1"/>
          </p:cNvSpPr>
          <p:nvPr>
            <p:ph type="body" sz="quarter" idx="22" hasCustomPrompt="1"/>
          </p:nvPr>
        </p:nvSpPr>
        <p:spPr>
          <a:xfrm>
            <a:off x="9492333"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736960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89772810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434424896"/>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8/03/20XX</a:t>
            </a:r>
            <a:endParaRPr lang="en-US" dirty="0"/>
          </a:p>
        </p:txBody>
      </p:sp>
      <p:sp>
        <p:nvSpPr>
          <p:cNvPr id="8" name="Footer Placeholder 7"/>
          <p:cNvSpPr>
            <a:spLocks noGrp="1"/>
          </p:cNvSpPr>
          <p:nvPr>
            <p:ph type="ftr" sz="quarter" idx="11"/>
          </p:nvPr>
        </p:nvSpPr>
        <p:spPr/>
        <p:txBody>
          <a:bodyPr/>
          <a:lstStyle/>
          <a:p>
            <a:r>
              <a:rPr lang="en-US"/>
              <a:t>PITCH DECK</a:t>
            </a:r>
            <a:endParaRPr lang="en-US" dirty="0"/>
          </a:p>
        </p:txBody>
      </p:sp>
      <p:sp>
        <p:nvSpPr>
          <p:cNvPr id="9" name="Slide Number Placeholder 8"/>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4184556119"/>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8/03/20XX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281047177"/>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r>
              <a:rPr lang="en-US"/>
              <a:t>8/03/20XX</a:t>
            </a:r>
            <a:endParaRPr lang="en-US" dirty="0"/>
          </a:p>
        </p:txBody>
      </p:sp>
      <p:sp>
        <p:nvSpPr>
          <p:cNvPr id="3" name="Footer Placeholder 2"/>
          <p:cNvSpPr>
            <a:spLocks noGrp="1"/>
          </p:cNvSpPr>
          <p:nvPr>
            <p:ph type="ftr" sz="quarter" idx="11"/>
          </p:nvPr>
        </p:nvSpPr>
        <p:spPr/>
        <p:txBody>
          <a:bodyPr/>
          <a:lstStyle/>
          <a:p>
            <a:r>
              <a:rPr lang="en-US"/>
              <a:t>PITCH DECK</a:t>
            </a:r>
            <a:endParaRPr lang="en-US" dirty="0"/>
          </a:p>
        </p:txBody>
      </p:sp>
      <p:sp>
        <p:nvSpPr>
          <p:cNvPr id="4" name="Slide Number Placeholder 3"/>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430447439"/>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382249600"/>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951978586"/>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r>
              <a:rPr lang="en-US"/>
              <a:t>8/03/20XX</a:t>
            </a:r>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PITCH DECK</a:t>
            </a:r>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804997416"/>
      </p:ext>
    </p:extLst>
  </p:cSld>
  <p:clrMap bg1="dk1" tx1="lt1" bg2="dk2" tx2="lt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 id="2147483943" r:id="rId8"/>
    <p:sldLayoutId id="2147483944" r:id="rId9"/>
    <p:sldLayoutId id="2147483945" r:id="rId10"/>
    <p:sldLayoutId id="2147483946" r:id="rId11"/>
    <p:sldLayoutId id="2147483947" r:id="rId12"/>
    <p:sldLayoutId id="2147483948" r:id="rId13"/>
    <p:sldLayoutId id="2147483949" r:id="rId14"/>
    <p:sldLayoutId id="2147483950" r:id="rId15"/>
    <p:sldLayoutId id="2147483951" r:id="rId16"/>
    <p:sldLayoutId id="2147483952" r:id="rId17"/>
    <p:sldLayoutId id="2147483953" r:id="rId18"/>
    <p:sldLayoutId id="2147483954" r:id="rId19"/>
    <p:sldLayoutId id="2147483955" r:id="rId20"/>
  </p:sldLayoutIdLst>
  <p:hf hdr="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a:xfrm>
            <a:off x="8336042" y="654908"/>
            <a:ext cx="3284832" cy="3283680"/>
          </a:xfrm>
          <a:noFill/>
        </p:spPr>
        <p:txBody>
          <a:bodyPr/>
          <a:lstStyle/>
          <a:p>
            <a:r>
              <a:rPr lang="en-CA" sz="4000" dirty="0">
                <a:solidFill>
                  <a:srgbClr val="FFFFFF"/>
                </a:solidFill>
              </a:rPr>
              <a:t>U</a:t>
            </a:r>
            <a:r>
              <a:rPr lang="en-US" sz="4000" dirty="0">
                <a:solidFill>
                  <a:srgbClr val="FFFFFF"/>
                </a:solidFill>
              </a:rPr>
              <a:t>NILEVER CANTEEN ORDERING SYSTEM</a:t>
            </a:r>
          </a:p>
        </p:txBody>
      </p:sp>
      <p:sp>
        <p:nvSpPr>
          <p:cNvPr id="8" name="Subtitle 7">
            <a:extLst>
              <a:ext uri="{FF2B5EF4-FFF2-40B4-BE49-F238E27FC236}">
                <a16:creationId xmlns:a16="http://schemas.microsoft.com/office/drawing/2014/main" id="{D79862A8-72F8-4043-A021-816AC74E8776}"/>
              </a:ext>
            </a:extLst>
          </p:cNvPr>
          <p:cNvSpPr>
            <a:spLocks noGrp="1"/>
          </p:cNvSpPr>
          <p:nvPr>
            <p:ph type="subTitle" idx="1"/>
          </p:nvPr>
        </p:nvSpPr>
        <p:spPr/>
        <p:txBody>
          <a:bodyPr/>
          <a:lstStyle/>
          <a:p>
            <a:r>
              <a:rPr lang="en-CA" dirty="0">
                <a:latin typeface="Arial Nova" panose="020F0502020204030204" pitchFamily="34" charset="0"/>
              </a:rPr>
              <a:t>By Business Builders</a:t>
            </a:r>
            <a:endParaRPr lang="en-US" dirty="0">
              <a:latin typeface="Arial Nova" panose="020F0502020204030204" pitchFamily="34" charset="0"/>
            </a:endParaRPr>
          </a:p>
        </p:txBody>
      </p:sp>
      <p:sp>
        <p:nvSpPr>
          <p:cNvPr id="23" name="Text Placeholder 22">
            <a:extLst>
              <a:ext uri="{FF2B5EF4-FFF2-40B4-BE49-F238E27FC236}">
                <a16:creationId xmlns:a16="http://schemas.microsoft.com/office/drawing/2014/main" id="{0CBE6AF0-3BE0-469F-85B7-CC1F87C35F4C}"/>
              </a:ext>
            </a:extLst>
          </p:cNvPr>
          <p:cNvSpPr>
            <a:spLocks noGrp="1"/>
          </p:cNvSpPr>
          <p:nvPr>
            <p:ph type="body" sz="quarter" idx="11"/>
          </p:nvPr>
        </p:nvSpPr>
        <p:spPr/>
        <p:txBody>
          <a:bodyPr>
            <a:normAutofit fontScale="77500" lnSpcReduction="20000"/>
          </a:bodyPr>
          <a:lstStyle/>
          <a:p>
            <a:r>
              <a:rPr lang="en-US" dirty="0"/>
              <a:t>Pitch</a:t>
            </a:r>
          </a:p>
        </p:txBody>
      </p:sp>
      <p:sp>
        <p:nvSpPr>
          <p:cNvPr id="2" name="AutoShape 2" descr="Unilever logo">
            <a:extLst>
              <a:ext uri="{FF2B5EF4-FFF2-40B4-BE49-F238E27FC236}">
                <a16:creationId xmlns:a16="http://schemas.microsoft.com/office/drawing/2014/main" id="{285AB767-9B41-7467-C1FE-22D8E4AADA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DF96EDE8-CF57-6252-05D5-BA5CB33D3068}"/>
              </a:ext>
            </a:extLst>
          </p:cNvPr>
          <p:cNvPicPr>
            <a:picLocks noChangeAspect="1"/>
          </p:cNvPicPr>
          <p:nvPr/>
        </p:nvPicPr>
        <p:blipFill>
          <a:blip r:embed="rId2"/>
          <a:stretch>
            <a:fillRect/>
          </a:stretch>
        </p:blipFill>
        <p:spPr>
          <a:xfrm>
            <a:off x="8013614" y="391555"/>
            <a:ext cx="1428750" cy="1428750"/>
          </a:xfrm>
          <a:prstGeom prst="rect">
            <a:avLst/>
          </a:prstGeom>
        </p:spPr>
      </p:pic>
      <p:pic>
        <p:nvPicPr>
          <p:cNvPr id="12" name="Picture Placeholder 11" descr="first slide.png"/>
          <p:cNvPicPr>
            <a:picLocks noGrp="1" noChangeAspect="1"/>
          </p:cNvPicPr>
          <p:nvPr>
            <p:ph type="pic" sz="quarter" idx="10"/>
          </p:nvPr>
        </p:nvPicPr>
        <p:blipFill>
          <a:blip r:embed="rId3"/>
          <a:srcRect l="18446" r="18446"/>
          <a:stretch>
            <a:fillRect/>
          </a:stretch>
        </p:blipFill>
        <p:spPr>
          <a:xfrm>
            <a:off x="0" y="0"/>
            <a:ext cx="8096250" cy="6858000"/>
          </a:xfrm>
        </p:spPr>
      </p:pic>
    </p:spTree>
    <p:extLst>
      <p:ext uri="{BB962C8B-B14F-4D97-AF65-F5344CB8AC3E}">
        <p14:creationId xmlns:p14="http://schemas.microsoft.com/office/powerpoint/2010/main" val="2835773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FINANCIAL PROJECTION</a:t>
            </a:r>
            <a:endParaRPr lang="en-US" dirty="0"/>
          </a:p>
        </p:txBody>
      </p:sp>
      <p:sp>
        <p:nvSpPr>
          <p:cNvPr id="3" name="Date Placeholder 2"/>
          <p:cNvSpPr>
            <a:spLocks noGrp="1"/>
          </p:cNvSpPr>
          <p:nvPr>
            <p:ph type="dt" sz="half" idx="10"/>
          </p:nvPr>
        </p:nvSpPr>
        <p:spPr/>
        <p:txBody>
          <a:bodyPr/>
          <a:lstStyle/>
          <a:p>
            <a:r>
              <a:rPr lang="en-US" dirty="0"/>
              <a:t>15/09/2024</a:t>
            </a:r>
          </a:p>
        </p:txBody>
      </p:sp>
      <p:sp>
        <p:nvSpPr>
          <p:cNvPr id="4" name="Footer Placeholder 3"/>
          <p:cNvSpPr>
            <a:spLocks noGrp="1"/>
          </p:cNvSpPr>
          <p:nvPr>
            <p:ph type="ftr" sz="quarter" idx="11"/>
          </p:nvPr>
        </p:nvSpPr>
        <p:spPr/>
        <p:txBody>
          <a:bodyPr/>
          <a:lstStyle/>
          <a:p>
            <a:r>
              <a:rPr lang="en-US" sz="1400" dirty="0"/>
              <a:t>BUSINESS BUILDERS</a:t>
            </a:r>
          </a:p>
        </p:txBody>
      </p:sp>
      <p:sp>
        <p:nvSpPr>
          <p:cNvPr id="5" name="Slide Number Placeholder 4"/>
          <p:cNvSpPr>
            <a:spLocks noGrp="1"/>
          </p:cNvSpPr>
          <p:nvPr>
            <p:ph type="sldNum" sz="quarter" idx="12"/>
          </p:nvPr>
        </p:nvSpPr>
        <p:spPr/>
        <p:txBody>
          <a:bodyPr/>
          <a:lstStyle/>
          <a:p>
            <a:fld id="{4F6357DA-28E9-40D3-918C-4D14E8263D81}" type="slidenum">
              <a:rPr lang="en-US" smtClean="0"/>
              <a:pPr/>
              <a:t>10</a:t>
            </a:fld>
            <a:endParaRPr lang="en-US" dirty="0"/>
          </a:p>
        </p:txBody>
      </p:sp>
      <p:sp>
        <p:nvSpPr>
          <p:cNvPr id="6" name="TextBox 5">
            <a:extLst>
              <a:ext uri="{FF2B5EF4-FFF2-40B4-BE49-F238E27FC236}">
                <a16:creationId xmlns:a16="http://schemas.microsoft.com/office/drawing/2014/main" id="{77ABC0E1-42F7-799D-8D0C-BCC9BCB35B1A}"/>
              </a:ext>
            </a:extLst>
          </p:cNvPr>
          <p:cNvSpPr txBox="1"/>
          <p:nvPr/>
        </p:nvSpPr>
        <p:spPr>
          <a:xfrm>
            <a:off x="855406" y="2022646"/>
            <a:ext cx="1887794" cy="523220"/>
          </a:xfrm>
          <a:prstGeom prst="rect">
            <a:avLst/>
          </a:prstGeom>
          <a:noFill/>
        </p:spPr>
        <p:txBody>
          <a:bodyPr wrap="square" rtlCol="0">
            <a:spAutoFit/>
          </a:bodyPr>
          <a:lstStyle/>
          <a:p>
            <a:r>
              <a:rPr lang="en-GB" sz="2800" b="1" dirty="0">
                <a:solidFill>
                  <a:schemeClr val="bg1"/>
                </a:solidFill>
              </a:rPr>
              <a:t>COST</a:t>
            </a:r>
          </a:p>
        </p:txBody>
      </p:sp>
      <p:graphicFrame>
        <p:nvGraphicFramePr>
          <p:cNvPr id="7" name="Table 6">
            <a:extLst>
              <a:ext uri="{FF2B5EF4-FFF2-40B4-BE49-F238E27FC236}">
                <a16:creationId xmlns:a16="http://schemas.microsoft.com/office/drawing/2014/main" id="{494743FE-9BE3-D532-B57F-51B1EBC2D5A9}"/>
              </a:ext>
            </a:extLst>
          </p:cNvPr>
          <p:cNvGraphicFramePr>
            <a:graphicFrameLocks noGrp="1"/>
          </p:cNvGraphicFramePr>
          <p:nvPr>
            <p:extLst>
              <p:ext uri="{D42A27DB-BD31-4B8C-83A1-F6EECF244321}">
                <p14:modId xmlns:p14="http://schemas.microsoft.com/office/powerpoint/2010/main" val="533887782"/>
              </p:ext>
            </p:extLst>
          </p:nvPr>
        </p:nvGraphicFramePr>
        <p:xfrm>
          <a:off x="794582" y="2734346"/>
          <a:ext cx="8127999" cy="259588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198742152"/>
                    </a:ext>
                  </a:extLst>
                </a:gridCol>
                <a:gridCol w="2709333">
                  <a:extLst>
                    <a:ext uri="{9D8B030D-6E8A-4147-A177-3AD203B41FA5}">
                      <a16:colId xmlns:a16="http://schemas.microsoft.com/office/drawing/2014/main" val="448828162"/>
                    </a:ext>
                  </a:extLst>
                </a:gridCol>
                <a:gridCol w="2709333">
                  <a:extLst>
                    <a:ext uri="{9D8B030D-6E8A-4147-A177-3AD203B41FA5}">
                      <a16:colId xmlns:a16="http://schemas.microsoft.com/office/drawing/2014/main" val="745562267"/>
                    </a:ext>
                  </a:extLst>
                </a:gridCol>
              </a:tblGrid>
              <a:tr h="370840">
                <a:tc>
                  <a:txBody>
                    <a:bodyPr/>
                    <a:lstStyle/>
                    <a:p>
                      <a:r>
                        <a:rPr lang="en-GB" dirty="0"/>
                        <a:t>Phase</a:t>
                      </a:r>
                    </a:p>
                  </a:txBody>
                  <a:tcPr/>
                </a:tc>
                <a:tc>
                  <a:txBody>
                    <a:bodyPr/>
                    <a:lstStyle/>
                    <a:p>
                      <a:r>
                        <a:rPr lang="en-GB" dirty="0"/>
                        <a:t>Duration</a:t>
                      </a:r>
                    </a:p>
                  </a:txBody>
                  <a:tcPr/>
                </a:tc>
                <a:tc>
                  <a:txBody>
                    <a:bodyPr/>
                    <a:lstStyle/>
                    <a:p>
                      <a:r>
                        <a:rPr lang="en-GB" dirty="0"/>
                        <a:t>Cost (£)</a:t>
                      </a:r>
                    </a:p>
                  </a:txBody>
                  <a:tcPr/>
                </a:tc>
                <a:extLst>
                  <a:ext uri="{0D108BD9-81ED-4DB2-BD59-A6C34878D82A}">
                    <a16:rowId xmlns:a16="http://schemas.microsoft.com/office/drawing/2014/main" val="3832140063"/>
                  </a:ext>
                </a:extLst>
              </a:tr>
              <a:tr h="370840">
                <a:tc>
                  <a:txBody>
                    <a:bodyPr/>
                    <a:lstStyle/>
                    <a:p>
                      <a:r>
                        <a:rPr lang="en-GB" sz="1400" dirty="0"/>
                        <a:t>Research and Requirements</a:t>
                      </a:r>
                    </a:p>
                  </a:txBody>
                  <a:tcPr/>
                </a:tc>
                <a:tc>
                  <a:txBody>
                    <a:bodyPr/>
                    <a:lstStyle/>
                    <a:p>
                      <a:r>
                        <a:rPr lang="en-GB" sz="1400" dirty="0"/>
                        <a:t>2-4 weeks</a:t>
                      </a:r>
                    </a:p>
                  </a:txBody>
                  <a:tcPr/>
                </a:tc>
                <a:tc>
                  <a:txBody>
                    <a:bodyPr/>
                    <a:lstStyle/>
                    <a:p>
                      <a:r>
                        <a:rPr lang="en-GB" sz="1400" dirty="0"/>
                        <a:t>£15,000</a:t>
                      </a:r>
                    </a:p>
                  </a:txBody>
                  <a:tcPr/>
                </a:tc>
                <a:extLst>
                  <a:ext uri="{0D108BD9-81ED-4DB2-BD59-A6C34878D82A}">
                    <a16:rowId xmlns:a16="http://schemas.microsoft.com/office/drawing/2014/main" val="789810830"/>
                  </a:ext>
                </a:extLst>
              </a:tr>
              <a:tr h="370840">
                <a:tc>
                  <a:txBody>
                    <a:bodyPr/>
                    <a:lstStyle/>
                    <a:p>
                      <a:r>
                        <a:rPr lang="en-GB" sz="1400" dirty="0"/>
                        <a:t>Design and Prototyping</a:t>
                      </a:r>
                    </a:p>
                  </a:txBody>
                  <a:tcPr/>
                </a:tc>
                <a:tc>
                  <a:txBody>
                    <a:bodyPr/>
                    <a:lstStyle/>
                    <a:p>
                      <a:r>
                        <a:rPr lang="en-GB" sz="1400" dirty="0"/>
                        <a:t>4-6 weeks</a:t>
                      </a:r>
                    </a:p>
                  </a:txBody>
                  <a:tcPr/>
                </a:tc>
                <a:tc>
                  <a:txBody>
                    <a:bodyPr/>
                    <a:lstStyle/>
                    <a:p>
                      <a:r>
                        <a:rPr lang="en-GB" sz="1400" dirty="0"/>
                        <a:t>£35,000</a:t>
                      </a:r>
                    </a:p>
                  </a:txBody>
                  <a:tcPr/>
                </a:tc>
                <a:extLst>
                  <a:ext uri="{0D108BD9-81ED-4DB2-BD59-A6C34878D82A}">
                    <a16:rowId xmlns:a16="http://schemas.microsoft.com/office/drawing/2014/main" val="280797426"/>
                  </a:ext>
                </a:extLst>
              </a:tr>
              <a:tr h="370840">
                <a:tc>
                  <a:txBody>
                    <a:bodyPr/>
                    <a:lstStyle/>
                    <a:p>
                      <a:r>
                        <a:rPr lang="en-GB" sz="1400" dirty="0"/>
                        <a:t>Development</a:t>
                      </a:r>
                    </a:p>
                  </a:txBody>
                  <a:tcPr/>
                </a:tc>
                <a:tc>
                  <a:txBody>
                    <a:bodyPr/>
                    <a:lstStyle/>
                    <a:p>
                      <a:r>
                        <a:rPr lang="en-GB" sz="1400" dirty="0"/>
                        <a:t>10-12 weeks</a:t>
                      </a:r>
                    </a:p>
                  </a:txBody>
                  <a:tcPr/>
                </a:tc>
                <a:tc>
                  <a:txBody>
                    <a:bodyPr/>
                    <a:lstStyle/>
                    <a:p>
                      <a:r>
                        <a:rPr lang="en-GB" sz="1400" dirty="0"/>
                        <a:t>£120,000</a:t>
                      </a:r>
                    </a:p>
                  </a:txBody>
                  <a:tcPr/>
                </a:tc>
                <a:extLst>
                  <a:ext uri="{0D108BD9-81ED-4DB2-BD59-A6C34878D82A}">
                    <a16:rowId xmlns:a16="http://schemas.microsoft.com/office/drawing/2014/main" val="1846732806"/>
                  </a:ext>
                </a:extLst>
              </a:tr>
              <a:tr h="370840">
                <a:tc>
                  <a:txBody>
                    <a:bodyPr/>
                    <a:lstStyle/>
                    <a:p>
                      <a:r>
                        <a:rPr lang="en-GB" sz="1400" dirty="0"/>
                        <a:t>Testing and QA</a:t>
                      </a:r>
                    </a:p>
                  </a:txBody>
                  <a:tcPr/>
                </a:tc>
                <a:tc>
                  <a:txBody>
                    <a:bodyPr/>
                    <a:lstStyle/>
                    <a:p>
                      <a:r>
                        <a:rPr lang="en-GB" sz="1400" dirty="0"/>
                        <a:t>4-6 weeks</a:t>
                      </a:r>
                    </a:p>
                  </a:txBody>
                  <a:tcPr/>
                </a:tc>
                <a:tc>
                  <a:txBody>
                    <a:bodyPr/>
                    <a:lstStyle/>
                    <a:p>
                      <a:r>
                        <a:rPr lang="en-GB" sz="1400" dirty="0"/>
                        <a:t>£30,000</a:t>
                      </a:r>
                    </a:p>
                  </a:txBody>
                  <a:tcPr/>
                </a:tc>
                <a:extLst>
                  <a:ext uri="{0D108BD9-81ED-4DB2-BD59-A6C34878D82A}">
                    <a16:rowId xmlns:a16="http://schemas.microsoft.com/office/drawing/2014/main" val="422081075"/>
                  </a:ext>
                </a:extLst>
              </a:tr>
              <a:tr h="370840">
                <a:tc>
                  <a:txBody>
                    <a:bodyPr/>
                    <a:lstStyle/>
                    <a:p>
                      <a:r>
                        <a:rPr lang="en-GB" sz="1400" dirty="0"/>
                        <a:t>Deployment and Training</a:t>
                      </a:r>
                    </a:p>
                  </a:txBody>
                  <a:tcPr/>
                </a:tc>
                <a:tc>
                  <a:txBody>
                    <a:bodyPr/>
                    <a:lstStyle/>
                    <a:p>
                      <a:r>
                        <a:rPr lang="en-GB" sz="1400" dirty="0"/>
                        <a:t>2-4 weeks</a:t>
                      </a:r>
                    </a:p>
                  </a:txBody>
                  <a:tcPr/>
                </a:tc>
                <a:tc>
                  <a:txBody>
                    <a:bodyPr/>
                    <a:lstStyle/>
                    <a:p>
                      <a:r>
                        <a:rPr lang="en-GB" sz="1400" dirty="0"/>
                        <a:t>££25,000</a:t>
                      </a:r>
                    </a:p>
                  </a:txBody>
                  <a:tcPr/>
                </a:tc>
                <a:extLst>
                  <a:ext uri="{0D108BD9-81ED-4DB2-BD59-A6C34878D82A}">
                    <a16:rowId xmlns:a16="http://schemas.microsoft.com/office/drawing/2014/main" val="1889765557"/>
                  </a:ext>
                </a:extLst>
              </a:tr>
              <a:tr h="370840">
                <a:tc>
                  <a:txBody>
                    <a:bodyPr/>
                    <a:lstStyle/>
                    <a:p>
                      <a:r>
                        <a:rPr lang="en-GB" sz="1400" dirty="0"/>
                        <a:t>Post-launch Support</a:t>
                      </a:r>
                    </a:p>
                  </a:txBody>
                  <a:tcPr/>
                </a:tc>
                <a:tc>
                  <a:txBody>
                    <a:bodyPr/>
                    <a:lstStyle/>
                    <a:p>
                      <a:r>
                        <a:rPr lang="en-GB" sz="1400" dirty="0"/>
                        <a:t>Ongoing</a:t>
                      </a:r>
                    </a:p>
                  </a:txBody>
                  <a:tcPr/>
                </a:tc>
                <a:tc>
                  <a:txBody>
                    <a:bodyPr/>
                    <a:lstStyle/>
                    <a:p>
                      <a:r>
                        <a:rPr lang="en-GB" sz="1400" dirty="0"/>
                        <a:t>£15,000 (first 3 months)</a:t>
                      </a:r>
                    </a:p>
                  </a:txBody>
                  <a:tcPr/>
                </a:tc>
                <a:extLst>
                  <a:ext uri="{0D108BD9-81ED-4DB2-BD59-A6C34878D82A}">
                    <a16:rowId xmlns:a16="http://schemas.microsoft.com/office/drawing/2014/main" val="1683237903"/>
                  </a:ext>
                </a:extLst>
              </a:tr>
            </a:tbl>
          </a:graphicData>
        </a:graphic>
      </p:graphicFrame>
      <p:sp>
        <p:nvSpPr>
          <p:cNvPr id="8" name="TextBox 7">
            <a:extLst>
              <a:ext uri="{FF2B5EF4-FFF2-40B4-BE49-F238E27FC236}">
                <a16:creationId xmlns:a16="http://schemas.microsoft.com/office/drawing/2014/main" id="{4607687E-D3E0-D152-ED4B-8134FBAD2799}"/>
              </a:ext>
            </a:extLst>
          </p:cNvPr>
          <p:cNvSpPr txBox="1"/>
          <p:nvPr/>
        </p:nvSpPr>
        <p:spPr>
          <a:xfrm>
            <a:off x="680321" y="5551430"/>
            <a:ext cx="3785614" cy="369332"/>
          </a:xfrm>
          <a:prstGeom prst="rect">
            <a:avLst/>
          </a:prstGeom>
          <a:noFill/>
        </p:spPr>
        <p:txBody>
          <a:bodyPr wrap="square" rtlCol="0">
            <a:spAutoFit/>
          </a:bodyPr>
          <a:lstStyle/>
          <a:p>
            <a:r>
              <a:rPr lang="en-GB" b="1" dirty="0">
                <a:solidFill>
                  <a:schemeClr val="bg1"/>
                </a:solidFill>
              </a:rPr>
              <a:t>Total Estimated Cost: £240,000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980D0-87D3-DC30-47AB-E082969A050C}"/>
              </a:ext>
            </a:extLst>
          </p:cNvPr>
          <p:cNvSpPr>
            <a:spLocks noGrp="1"/>
          </p:cNvSpPr>
          <p:nvPr>
            <p:ph type="title"/>
          </p:nvPr>
        </p:nvSpPr>
        <p:spPr/>
        <p:txBody>
          <a:bodyPr/>
          <a:lstStyle/>
          <a:p>
            <a:r>
              <a:rPr lang="en-GB" dirty="0"/>
              <a:t>FINANCIAL PROJECTION - CONTINUED</a:t>
            </a:r>
          </a:p>
        </p:txBody>
      </p:sp>
      <p:sp>
        <p:nvSpPr>
          <p:cNvPr id="3" name="Date Placeholder 2">
            <a:extLst>
              <a:ext uri="{FF2B5EF4-FFF2-40B4-BE49-F238E27FC236}">
                <a16:creationId xmlns:a16="http://schemas.microsoft.com/office/drawing/2014/main" id="{AC49123E-83D7-968B-DE01-FE3BAC8F9E1D}"/>
              </a:ext>
            </a:extLst>
          </p:cNvPr>
          <p:cNvSpPr>
            <a:spLocks noGrp="1"/>
          </p:cNvSpPr>
          <p:nvPr>
            <p:ph type="dt" sz="half" idx="10"/>
          </p:nvPr>
        </p:nvSpPr>
        <p:spPr/>
        <p:txBody>
          <a:bodyPr/>
          <a:lstStyle/>
          <a:p>
            <a:r>
              <a:rPr lang="en-US"/>
              <a:t>8/03/20XX</a:t>
            </a:r>
            <a:endParaRPr lang="en-US" dirty="0"/>
          </a:p>
        </p:txBody>
      </p:sp>
      <p:sp>
        <p:nvSpPr>
          <p:cNvPr id="4" name="Footer Placeholder 3">
            <a:extLst>
              <a:ext uri="{FF2B5EF4-FFF2-40B4-BE49-F238E27FC236}">
                <a16:creationId xmlns:a16="http://schemas.microsoft.com/office/drawing/2014/main" id="{B21D0492-1594-2566-D302-DB57C57C5341}"/>
              </a:ext>
            </a:extLst>
          </p:cNvPr>
          <p:cNvSpPr>
            <a:spLocks noGrp="1"/>
          </p:cNvSpPr>
          <p:nvPr>
            <p:ph type="ftr" sz="quarter" idx="11"/>
          </p:nvPr>
        </p:nvSpPr>
        <p:spPr/>
        <p:txBody>
          <a:bodyPr/>
          <a:lstStyle/>
          <a:p>
            <a:r>
              <a:rPr lang="en-US"/>
              <a:t>PITCH DECK</a:t>
            </a:r>
            <a:endParaRPr lang="en-US" dirty="0"/>
          </a:p>
        </p:txBody>
      </p:sp>
      <p:sp>
        <p:nvSpPr>
          <p:cNvPr id="5" name="Slide Number Placeholder 4">
            <a:extLst>
              <a:ext uri="{FF2B5EF4-FFF2-40B4-BE49-F238E27FC236}">
                <a16:creationId xmlns:a16="http://schemas.microsoft.com/office/drawing/2014/main" id="{86F5B8FF-D1D3-CEBF-EF10-476D4125AA6E}"/>
              </a:ext>
            </a:extLst>
          </p:cNvPr>
          <p:cNvSpPr>
            <a:spLocks noGrp="1"/>
          </p:cNvSpPr>
          <p:nvPr>
            <p:ph type="sldNum" sz="quarter" idx="12"/>
          </p:nvPr>
        </p:nvSpPr>
        <p:spPr/>
        <p:txBody>
          <a:bodyPr/>
          <a:lstStyle/>
          <a:p>
            <a:fld id="{4F6357DA-28E9-40D3-918C-4D14E8263D81}" type="slidenum">
              <a:rPr lang="en-US" smtClean="0"/>
              <a:pPr/>
              <a:t>11</a:t>
            </a:fld>
            <a:endParaRPr lang="en-US" dirty="0"/>
          </a:p>
        </p:txBody>
      </p:sp>
      <p:sp>
        <p:nvSpPr>
          <p:cNvPr id="6" name="TextBox 5">
            <a:extLst>
              <a:ext uri="{FF2B5EF4-FFF2-40B4-BE49-F238E27FC236}">
                <a16:creationId xmlns:a16="http://schemas.microsoft.com/office/drawing/2014/main" id="{41A68206-E98A-37F2-BDA3-763267AC6E23}"/>
              </a:ext>
            </a:extLst>
          </p:cNvPr>
          <p:cNvSpPr txBox="1"/>
          <p:nvPr/>
        </p:nvSpPr>
        <p:spPr>
          <a:xfrm>
            <a:off x="339213" y="2359742"/>
            <a:ext cx="8937522" cy="4062651"/>
          </a:xfrm>
          <a:prstGeom prst="rect">
            <a:avLst/>
          </a:prstGeom>
          <a:noFill/>
        </p:spPr>
        <p:txBody>
          <a:bodyPr wrap="square" rtlCol="0">
            <a:spAutoFit/>
          </a:bodyPr>
          <a:lstStyle/>
          <a:p>
            <a:r>
              <a:rPr lang="en-GB" sz="2400" b="1" dirty="0">
                <a:solidFill>
                  <a:schemeClr val="bg1"/>
                </a:solidFill>
              </a:rPr>
              <a:t>Projected Benefits and Savings (Annual)</a:t>
            </a:r>
          </a:p>
          <a:p>
            <a:endParaRPr lang="en-GB" dirty="0">
              <a:solidFill>
                <a:schemeClr val="bg1"/>
              </a:solidFill>
            </a:endParaRPr>
          </a:p>
          <a:p>
            <a:pPr marL="342900" indent="-342900">
              <a:buAutoNum type="arabicPeriod"/>
            </a:pPr>
            <a:r>
              <a:rPr lang="en-GB" dirty="0">
                <a:solidFill>
                  <a:schemeClr val="bg1"/>
                </a:solidFill>
              </a:rPr>
              <a:t>Food Waste Reduction: £30,000 - £45,000</a:t>
            </a:r>
          </a:p>
          <a:p>
            <a:pPr marL="342900" indent="-342900">
              <a:buAutoNum type="arabicPeriod"/>
            </a:pPr>
            <a:r>
              <a:rPr lang="en-GB" dirty="0">
                <a:solidFill>
                  <a:schemeClr val="bg1"/>
                </a:solidFill>
              </a:rPr>
              <a:t>Staff Productivity Improvement: £60,000 - £90,000</a:t>
            </a:r>
          </a:p>
          <a:p>
            <a:pPr marL="342900" indent="-342900">
              <a:buAutoNum type="arabicPeriod"/>
            </a:pPr>
            <a:r>
              <a:rPr lang="en-GB" dirty="0">
                <a:solidFill>
                  <a:schemeClr val="bg1"/>
                </a:solidFill>
              </a:rPr>
              <a:t>Employee Turnover Reduction: £15,000 - £30,000</a:t>
            </a:r>
          </a:p>
          <a:p>
            <a:pPr marL="342900" indent="-342900">
              <a:buAutoNum type="arabicPeriod"/>
            </a:pPr>
            <a:r>
              <a:rPr lang="en-GB" dirty="0">
                <a:solidFill>
                  <a:schemeClr val="bg1"/>
                </a:solidFill>
              </a:rPr>
              <a:t>Time Saving for Employees: £120,000 - £180,000 (based on average hourly rate)</a:t>
            </a:r>
          </a:p>
          <a:p>
            <a:pPr marL="342900" indent="-342900">
              <a:buAutoNum type="arabicPeriod"/>
            </a:pPr>
            <a:endParaRPr lang="en-GB" dirty="0">
              <a:solidFill>
                <a:schemeClr val="bg1"/>
              </a:solidFill>
            </a:endParaRPr>
          </a:p>
          <a:p>
            <a:r>
              <a:rPr lang="en-GB" dirty="0">
                <a:solidFill>
                  <a:schemeClr val="bg1"/>
                </a:solidFill>
              </a:rPr>
              <a:t>Total Projected Annual Benefits: £225,000 - £345,000</a:t>
            </a:r>
          </a:p>
          <a:p>
            <a:endParaRPr lang="en-GB" dirty="0"/>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1972120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AA52B-0C8E-D8D1-7353-623A3625C67B}"/>
              </a:ext>
            </a:extLst>
          </p:cNvPr>
          <p:cNvSpPr>
            <a:spLocks noGrp="1"/>
          </p:cNvSpPr>
          <p:nvPr>
            <p:ph type="title"/>
          </p:nvPr>
        </p:nvSpPr>
        <p:spPr/>
        <p:txBody>
          <a:bodyPr/>
          <a:lstStyle/>
          <a:p>
            <a:r>
              <a:rPr lang="en-GB" dirty="0"/>
              <a:t>FINANCIAL PROJECTION – CON’TD</a:t>
            </a:r>
          </a:p>
        </p:txBody>
      </p:sp>
      <p:sp>
        <p:nvSpPr>
          <p:cNvPr id="3" name="Date Placeholder 2">
            <a:extLst>
              <a:ext uri="{FF2B5EF4-FFF2-40B4-BE49-F238E27FC236}">
                <a16:creationId xmlns:a16="http://schemas.microsoft.com/office/drawing/2014/main" id="{243C1CE8-5FD9-8F02-21AA-33946620D600}"/>
              </a:ext>
            </a:extLst>
          </p:cNvPr>
          <p:cNvSpPr>
            <a:spLocks noGrp="1"/>
          </p:cNvSpPr>
          <p:nvPr>
            <p:ph type="dt" sz="half" idx="10"/>
          </p:nvPr>
        </p:nvSpPr>
        <p:spPr/>
        <p:txBody>
          <a:bodyPr/>
          <a:lstStyle/>
          <a:p>
            <a:r>
              <a:rPr lang="en-US"/>
              <a:t>8/03/20XX</a:t>
            </a:r>
            <a:endParaRPr lang="en-US" dirty="0"/>
          </a:p>
        </p:txBody>
      </p:sp>
      <p:sp>
        <p:nvSpPr>
          <p:cNvPr id="4" name="Footer Placeholder 3">
            <a:extLst>
              <a:ext uri="{FF2B5EF4-FFF2-40B4-BE49-F238E27FC236}">
                <a16:creationId xmlns:a16="http://schemas.microsoft.com/office/drawing/2014/main" id="{BE903E9D-4B77-3383-DE67-A46DB77FAE0A}"/>
              </a:ext>
            </a:extLst>
          </p:cNvPr>
          <p:cNvSpPr>
            <a:spLocks noGrp="1"/>
          </p:cNvSpPr>
          <p:nvPr>
            <p:ph type="ftr" sz="quarter" idx="11"/>
          </p:nvPr>
        </p:nvSpPr>
        <p:spPr/>
        <p:txBody>
          <a:bodyPr/>
          <a:lstStyle/>
          <a:p>
            <a:r>
              <a:rPr lang="en-US"/>
              <a:t>PITCH DECK</a:t>
            </a:r>
            <a:endParaRPr lang="en-US" dirty="0"/>
          </a:p>
        </p:txBody>
      </p:sp>
      <p:sp>
        <p:nvSpPr>
          <p:cNvPr id="5" name="Slide Number Placeholder 4">
            <a:extLst>
              <a:ext uri="{FF2B5EF4-FFF2-40B4-BE49-F238E27FC236}">
                <a16:creationId xmlns:a16="http://schemas.microsoft.com/office/drawing/2014/main" id="{4A6E307E-93EB-D772-69DD-AA26C291030C}"/>
              </a:ext>
            </a:extLst>
          </p:cNvPr>
          <p:cNvSpPr>
            <a:spLocks noGrp="1"/>
          </p:cNvSpPr>
          <p:nvPr>
            <p:ph type="sldNum" sz="quarter" idx="12"/>
          </p:nvPr>
        </p:nvSpPr>
        <p:spPr/>
        <p:txBody>
          <a:bodyPr/>
          <a:lstStyle/>
          <a:p>
            <a:fld id="{4F6357DA-28E9-40D3-918C-4D14E8263D81}" type="slidenum">
              <a:rPr lang="en-US" smtClean="0"/>
              <a:pPr/>
              <a:t>12</a:t>
            </a:fld>
            <a:endParaRPr lang="en-US" dirty="0"/>
          </a:p>
        </p:txBody>
      </p:sp>
      <p:graphicFrame>
        <p:nvGraphicFramePr>
          <p:cNvPr id="6" name="Table 5">
            <a:extLst>
              <a:ext uri="{FF2B5EF4-FFF2-40B4-BE49-F238E27FC236}">
                <a16:creationId xmlns:a16="http://schemas.microsoft.com/office/drawing/2014/main" id="{CBBD49AF-31EF-E2DC-9038-2087ED48E806}"/>
              </a:ext>
            </a:extLst>
          </p:cNvPr>
          <p:cNvGraphicFramePr>
            <a:graphicFrameLocks noGrp="1"/>
          </p:cNvGraphicFramePr>
          <p:nvPr>
            <p:extLst>
              <p:ext uri="{D42A27DB-BD31-4B8C-83A1-F6EECF244321}">
                <p14:modId xmlns:p14="http://schemas.microsoft.com/office/powerpoint/2010/main" val="2284787149"/>
              </p:ext>
            </p:extLst>
          </p:nvPr>
        </p:nvGraphicFramePr>
        <p:xfrm>
          <a:off x="940619" y="2772656"/>
          <a:ext cx="8128000" cy="148336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539156774"/>
                    </a:ext>
                  </a:extLst>
                </a:gridCol>
                <a:gridCol w="2032000">
                  <a:extLst>
                    <a:ext uri="{9D8B030D-6E8A-4147-A177-3AD203B41FA5}">
                      <a16:colId xmlns:a16="http://schemas.microsoft.com/office/drawing/2014/main" val="1374569704"/>
                    </a:ext>
                  </a:extLst>
                </a:gridCol>
                <a:gridCol w="2032000">
                  <a:extLst>
                    <a:ext uri="{9D8B030D-6E8A-4147-A177-3AD203B41FA5}">
                      <a16:colId xmlns:a16="http://schemas.microsoft.com/office/drawing/2014/main" val="1934563956"/>
                    </a:ext>
                  </a:extLst>
                </a:gridCol>
                <a:gridCol w="2032000">
                  <a:extLst>
                    <a:ext uri="{9D8B030D-6E8A-4147-A177-3AD203B41FA5}">
                      <a16:colId xmlns:a16="http://schemas.microsoft.com/office/drawing/2014/main" val="2335999558"/>
                    </a:ext>
                  </a:extLst>
                </a:gridCol>
              </a:tblGrid>
              <a:tr h="370840">
                <a:tc>
                  <a:txBody>
                    <a:bodyPr/>
                    <a:lstStyle/>
                    <a:p>
                      <a:r>
                        <a:rPr lang="en-GB" dirty="0">
                          <a:solidFill>
                            <a:schemeClr val="bg1"/>
                          </a:solidFill>
                        </a:rPr>
                        <a:t>Year</a:t>
                      </a:r>
                    </a:p>
                  </a:txBody>
                  <a:tcPr/>
                </a:tc>
                <a:tc>
                  <a:txBody>
                    <a:bodyPr/>
                    <a:lstStyle/>
                    <a:p>
                      <a:r>
                        <a:rPr lang="en-GB" dirty="0">
                          <a:solidFill>
                            <a:schemeClr val="bg1"/>
                          </a:solidFill>
                        </a:rPr>
                        <a:t>Cost (£)</a:t>
                      </a:r>
                    </a:p>
                  </a:txBody>
                  <a:tcPr/>
                </a:tc>
                <a:tc>
                  <a:txBody>
                    <a:bodyPr/>
                    <a:lstStyle/>
                    <a:p>
                      <a:r>
                        <a:rPr lang="en-GB" dirty="0">
                          <a:solidFill>
                            <a:schemeClr val="bg1"/>
                          </a:solidFill>
                        </a:rPr>
                        <a:t>Benefits (£)</a:t>
                      </a:r>
                    </a:p>
                  </a:txBody>
                  <a:tcPr/>
                </a:tc>
                <a:tc>
                  <a:txBody>
                    <a:bodyPr/>
                    <a:lstStyle/>
                    <a:p>
                      <a:r>
                        <a:rPr lang="en-GB" dirty="0">
                          <a:solidFill>
                            <a:schemeClr val="bg1"/>
                          </a:solidFill>
                        </a:rPr>
                        <a:t>Net (£)</a:t>
                      </a:r>
                    </a:p>
                  </a:txBody>
                  <a:tcPr/>
                </a:tc>
                <a:extLst>
                  <a:ext uri="{0D108BD9-81ED-4DB2-BD59-A6C34878D82A}">
                    <a16:rowId xmlns:a16="http://schemas.microsoft.com/office/drawing/2014/main" val="1787029334"/>
                  </a:ext>
                </a:extLst>
              </a:tr>
              <a:tr h="370840">
                <a:tc>
                  <a:txBody>
                    <a:bodyPr/>
                    <a:lstStyle/>
                    <a:p>
                      <a:r>
                        <a:rPr lang="en-GB" dirty="0"/>
                        <a:t>Year 1</a:t>
                      </a:r>
                    </a:p>
                  </a:txBody>
                  <a:tcPr/>
                </a:tc>
                <a:tc>
                  <a:txBody>
                    <a:bodyPr/>
                    <a:lstStyle/>
                    <a:p>
                      <a:r>
                        <a:rPr lang="en-GB" dirty="0"/>
                        <a:t>240,000</a:t>
                      </a:r>
                    </a:p>
                  </a:txBody>
                  <a:tcPr/>
                </a:tc>
                <a:tc>
                  <a:txBody>
                    <a:bodyPr/>
                    <a:lstStyle/>
                    <a:p>
                      <a:r>
                        <a:rPr lang="en-GB" dirty="0"/>
                        <a:t>90,000</a:t>
                      </a:r>
                    </a:p>
                  </a:txBody>
                  <a:tcPr/>
                </a:tc>
                <a:tc>
                  <a:txBody>
                    <a:bodyPr/>
                    <a:lstStyle/>
                    <a:p>
                      <a:r>
                        <a:rPr lang="en-GB" dirty="0"/>
                        <a:t>-150,000</a:t>
                      </a:r>
                    </a:p>
                  </a:txBody>
                  <a:tcPr/>
                </a:tc>
                <a:extLst>
                  <a:ext uri="{0D108BD9-81ED-4DB2-BD59-A6C34878D82A}">
                    <a16:rowId xmlns:a16="http://schemas.microsoft.com/office/drawing/2014/main" val="3368111523"/>
                  </a:ext>
                </a:extLst>
              </a:tr>
              <a:tr h="370840">
                <a:tc>
                  <a:txBody>
                    <a:bodyPr/>
                    <a:lstStyle/>
                    <a:p>
                      <a:r>
                        <a:rPr lang="en-GB" dirty="0"/>
                        <a:t>Year 2</a:t>
                      </a:r>
                    </a:p>
                  </a:txBody>
                  <a:tcPr/>
                </a:tc>
                <a:tc>
                  <a:txBody>
                    <a:bodyPr/>
                    <a:lstStyle/>
                    <a:p>
                      <a:r>
                        <a:rPr lang="en-GB" dirty="0"/>
                        <a:t>30, 000</a:t>
                      </a:r>
                    </a:p>
                  </a:txBody>
                  <a:tcPr/>
                </a:tc>
                <a:tc>
                  <a:txBody>
                    <a:bodyPr/>
                    <a:lstStyle/>
                    <a:p>
                      <a:r>
                        <a:rPr lang="en-GB" dirty="0"/>
                        <a:t>270,000</a:t>
                      </a:r>
                    </a:p>
                  </a:txBody>
                  <a:tcPr/>
                </a:tc>
                <a:tc>
                  <a:txBody>
                    <a:bodyPr/>
                    <a:lstStyle/>
                    <a:p>
                      <a:r>
                        <a:rPr lang="en-GB" dirty="0"/>
                        <a:t>240,000</a:t>
                      </a:r>
                    </a:p>
                  </a:txBody>
                  <a:tcPr/>
                </a:tc>
                <a:extLst>
                  <a:ext uri="{0D108BD9-81ED-4DB2-BD59-A6C34878D82A}">
                    <a16:rowId xmlns:a16="http://schemas.microsoft.com/office/drawing/2014/main" val="784030619"/>
                  </a:ext>
                </a:extLst>
              </a:tr>
              <a:tr h="370840">
                <a:tc>
                  <a:txBody>
                    <a:bodyPr/>
                    <a:lstStyle/>
                    <a:p>
                      <a:r>
                        <a:rPr lang="en-GB" dirty="0"/>
                        <a:t>Year 3</a:t>
                      </a:r>
                    </a:p>
                  </a:txBody>
                  <a:tcPr/>
                </a:tc>
                <a:tc>
                  <a:txBody>
                    <a:bodyPr/>
                    <a:lstStyle/>
                    <a:p>
                      <a:r>
                        <a:rPr lang="en-GB" dirty="0"/>
                        <a:t>30,000</a:t>
                      </a:r>
                    </a:p>
                  </a:txBody>
                  <a:tcPr/>
                </a:tc>
                <a:tc>
                  <a:txBody>
                    <a:bodyPr/>
                    <a:lstStyle/>
                    <a:p>
                      <a:r>
                        <a:rPr lang="en-GB" dirty="0"/>
                        <a:t>330,000</a:t>
                      </a:r>
                    </a:p>
                  </a:txBody>
                  <a:tcPr/>
                </a:tc>
                <a:tc>
                  <a:txBody>
                    <a:bodyPr/>
                    <a:lstStyle/>
                    <a:p>
                      <a:r>
                        <a:rPr lang="en-GB" dirty="0"/>
                        <a:t>300,000</a:t>
                      </a:r>
                    </a:p>
                  </a:txBody>
                  <a:tcPr/>
                </a:tc>
                <a:extLst>
                  <a:ext uri="{0D108BD9-81ED-4DB2-BD59-A6C34878D82A}">
                    <a16:rowId xmlns:a16="http://schemas.microsoft.com/office/drawing/2014/main" val="3656338996"/>
                  </a:ext>
                </a:extLst>
              </a:tr>
            </a:tbl>
          </a:graphicData>
        </a:graphic>
      </p:graphicFrame>
      <p:sp>
        <p:nvSpPr>
          <p:cNvPr id="7" name="TextBox 6">
            <a:extLst>
              <a:ext uri="{FF2B5EF4-FFF2-40B4-BE49-F238E27FC236}">
                <a16:creationId xmlns:a16="http://schemas.microsoft.com/office/drawing/2014/main" id="{650EB2E0-8878-C77A-E193-7321FB7F69EE}"/>
              </a:ext>
            </a:extLst>
          </p:cNvPr>
          <p:cNvSpPr txBox="1"/>
          <p:nvPr/>
        </p:nvSpPr>
        <p:spPr>
          <a:xfrm>
            <a:off x="940619" y="4513006"/>
            <a:ext cx="5155381" cy="923330"/>
          </a:xfrm>
          <a:prstGeom prst="rect">
            <a:avLst/>
          </a:prstGeom>
          <a:noFill/>
        </p:spPr>
        <p:txBody>
          <a:bodyPr wrap="square" rtlCol="0">
            <a:spAutoFit/>
          </a:bodyPr>
          <a:lstStyle/>
          <a:p>
            <a:r>
              <a:rPr lang="en-GB" dirty="0">
                <a:solidFill>
                  <a:schemeClr val="bg1"/>
                </a:solidFill>
              </a:rPr>
              <a:t>Cumulative 3-Year Net Benefits: £390,000</a:t>
            </a:r>
          </a:p>
          <a:p>
            <a:endParaRPr lang="en-GB" dirty="0">
              <a:solidFill>
                <a:schemeClr val="bg1"/>
              </a:solidFill>
            </a:endParaRPr>
          </a:p>
          <a:p>
            <a:r>
              <a:rPr lang="en-GB" dirty="0">
                <a:solidFill>
                  <a:schemeClr val="bg1"/>
                </a:solidFill>
              </a:rPr>
              <a:t>Break – even Point: Approximately 20 months</a:t>
            </a:r>
          </a:p>
        </p:txBody>
      </p:sp>
      <p:sp>
        <p:nvSpPr>
          <p:cNvPr id="8" name="TextBox 7">
            <a:extLst>
              <a:ext uri="{FF2B5EF4-FFF2-40B4-BE49-F238E27FC236}">
                <a16:creationId xmlns:a16="http://schemas.microsoft.com/office/drawing/2014/main" id="{0D910D29-B9B6-F584-B348-F052A30F4DFB}"/>
              </a:ext>
            </a:extLst>
          </p:cNvPr>
          <p:cNvSpPr txBox="1"/>
          <p:nvPr/>
        </p:nvSpPr>
        <p:spPr>
          <a:xfrm>
            <a:off x="940619" y="2113694"/>
            <a:ext cx="6610362" cy="461665"/>
          </a:xfrm>
          <a:prstGeom prst="rect">
            <a:avLst/>
          </a:prstGeom>
          <a:noFill/>
        </p:spPr>
        <p:txBody>
          <a:bodyPr wrap="square" rtlCol="0">
            <a:spAutoFit/>
          </a:bodyPr>
          <a:lstStyle/>
          <a:p>
            <a:r>
              <a:rPr lang="en-GB" sz="2400" b="1" dirty="0">
                <a:solidFill>
                  <a:schemeClr val="bg1"/>
                </a:solidFill>
              </a:rPr>
              <a:t>3 Year Financial Projection </a:t>
            </a:r>
          </a:p>
        </p:txBody>
      </p:sp>
    </p:spTree>
    <p:extLst>
      <p:ext uri="{BB962C8B-B14F-4D97-AF65-F5344CB8AC3E}">
        <p14:creationId xmlns:p14="http://schemas.microsoft.com/office/powerpoint/2010/main" val="953750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KEY STAKEHOLDERS</a:t>
            </a:r>
            <a:endParaRPr lang="en-US" dirty="0"/>
          </a:p>
        </p:txBody>
      </p:sp>
      <p:sp>
        <p:nvSpPr>
          <p:cNvPr id="3" name="Date Placeholder 2"/>
          <p:cNvSpPr>
            <a:spLocks noGrp="1"/>
          </p:cNvSpPr>
          <p:nvPr>
            <p:ph type="dt" sz="half" idx="10"/>
          </p:nvPr>
        </p:nvSpPr>
        <p:spPr/>
        <p:txBody>
          <a:bodyPr/>
          <a:lstStyle/>
          <a:p>
            <a:r>
              <a:rPr lang="en-US" dirty="0"/>
              <a:t>15/09/2024</a:t>
            </a:r>
          </a:p>
        </p:txBody>
      </p:sp>
      <p:sp>
        <p:nvSpPr>
          <p:cNvPr id="4" name="Footer Placeholder 3"/>
          <p:cNvSpPr>
            <a:spLocks noGrp="1"/>
          </p:cNvSpPr>
          <p:nvPr>
            <p:ph type="ftr" sz="quarter" idx="11"/>
          </p:nvPr>
        </p:nvSpPr>
        <p:spPr/>
        <p:txBody>
          <a:bodyPr/>
          <a:lstStyle/>
          <a:p>
            <a:r>
              <a:rPr lang="en-CA" sz="1400" dirty="0"/>
              <a:t>BUSINESS BUILDERS</a:t>
            </a:r>
            <a:endParaRPr lang="en-US" sz="14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13</a:t>
            </a:fld>
            <a:endParaRPr lang="en-US" dirty="0"/>
          </a:p>
        </p:txBody>
      </p:sp>
      <p:sp>
        <p:nvSpPr>
          <p:cNvPr id="12" name="TextBox 11"/>
          <p:cNvSpPr txBox="1"/>
          <p:nvPr/>
        </p:nvSpPr>
        <p:spPr>
          <a:xfrm>
            <a:off x="666750" y="2243136"/>
            <a:ext cx="11201400" cy="3139321"/>
          </a:xfrm>
          <a:prstGeom prst="rect">
            <a:avLst/>
          </a:prstGeom>
          <a:noFill/>
        </p:spPr>
        <p:txBody>
          <a:bodyPr wrap="square" rtlCol="0">
            <a:spAutoFit/>
          </a:bodyPr>
          <a:lstStyle/>
          <a:p>
            <a:r>
              <a:rPr lang="en-US" dirty="0">
                <a:solidFill>
                  <a:schemeClr val="bg1"/>
                </a:solidFill>
                <a:latin typeface="Bookman Old Style" pitchFamily="18" charset="0"/>
              </a:rPr>
              <a:t>                                                    Project Sponsor</a:t>
            </a:r>
          </a:p>
          <a:p>
            <a:r>
              <a:rPr lang="en-US" dirty="0">
                <a:solidFill>
                  <a:schemeClr val="bg1"/>
                </a:solidFill>
                <a:latin typeface="Bookman Old Style" pitchFamily="18" charset="0"/>
              </a:rPr>
              <a:t>                                                             |</a:t>
            </a:r>
          </a:p>
          <a:p>
            <a:r>
              <a:rPr lang="en-US" dirty="0">
                <a:solidFill>
                  <a:schemeClr val="bg1"/>
                </a:solidFill>
                <a:latin typeface="Bookman Old Style" pitchFamily="18" charset="0"/>
              </a:rPr>
              <a:t>                                                    Project Manager</a:t>
            </a:r>
          </a:p>
          <a:p>
            <a:r>
              <a:rPr lang="en-US" dirty="0">
                <a:solidFill>
                  <a:schemeClr val="bg1"/>
                </a:solidFill>
                <a:latin typeface="Bookman Old Style" pitchFamily="18" charset="0"/>
              </a:rPr>
              <a:t>                                                              |</a:t>
            </a:r>
          </a:p>
          <a:p>
            <a:r>
              <a:rPr lang="en-US" dirty="0">
                <a:solidFill>
                  <a:schemeClr val="bg1"/>
                </a:solidFill>
                <a:latin typeface="Bookman Old Style" pitchFamily="18" charset="0"/>
              </a:rPr>
              <a:t>                        -------------------------------------------------------------------- </a:t>
            </a:r>
          </a:p>
          <a:p>
            <a:r>
              <a:rPr lang="en-US" dirty="0">
                <a:solidFill>
                  <a:schemeClr val="bg1"/>
                </a:solidFill>
                <a:latin typeface="Bookman Old Style" pitchFamily="18" charset="0"/>
              </a:rPr>
              <a:t>             |                          |                             |                             |                          |</a:t>
            </a:r>
          </a:p>
          <a:p>
            <a:r>
              <a:rPr lang="en-US" dirty="0">
                <a:solidFill>
                  <a:schemeClr val="bg1"/>
                </a:solidFill>
                <a:latin typeface="Bookman Old Style" pitchFamily="18" charset="0"/>
              </a:rPr>
              <a:t> Business Analyst      UI/UX Designer     IT Department         Finance Dept.         HR Dept. </a:t>
            </a:r>
          </a:p>
          <a:p>
            <a:r>
              <a:rPr lang="en-US" dirty="0">
                <a:solidFill>
                  <a:schemeClr val="bg1"/>
                </a:solidFill>
                <a:latin typeface="Bookman Old Style" pitchFamily="18" charset="0"/>
              </a:rPr>
              <a:t>                                                                                                      |</a:t>
            </a:r>
          </a:p>
          <a:p>
            <a:r>
              <a:rPr lang="en-US" dirty="0">
                <a:solidFill>
                  <a:schemeClr val="bg1"/>
                </a:solidFill>
                <a:latin typeface="Bookman Old Style" pitchFamily="18" charset="0"/>
              </a:rPr>
              <a:t>                                                            -------------------------------------------------------------------- </a:t>
            </a:r>
          </a:p>
          <a:p>
            <a:r>
              <a:rPr lang="en-US" dirty="0">
                <a:solidFill>
                  <a:schemeClr val="bg1"/>
                </a:solidFill>
                <a:latin typeface="Bookman Old Style" pitchFamily="18" charset="0"/>
              </a:rPr>
              <a:t>                                                                  |                                                            |                               </a:t>
            </a:r>
          </a:p>
          <a:p>
            <a:r>
              <a:rPr lang="en-CA" dirty="0">
                <a:solidFill>
                  <a:schemeClr val="bg1"/>
                </a:solidFill>
                <a:latin typeface="Bookman Old Style" pitchFamily="18" charset="0"/>
              </a:rPr>
              <a:t>                                                Canteen Manager                          Employee Representative</a:t>
            </a:r>
            <a:endParaRPr lang="en-US" dirty="0">
              <a:solidFill>
                <a:schemeClr val="bg1"/>
              </a:solidFill>
              <a:latin typeface="Bookman Old Style"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4800" dirty="0"/>
              <a:t>EXPLANATION TO SLIDE 13</a:t>
            </a:r>
            <a:endParaRPr lang="en-US" sz="4800" dirty="0"/>
          </a:p>
        </p:txBody>
      </p:sp>
      <p:sp>
        <p:nvSpPr>
          <p:cNvPr id="3" name="Content Placeholder 2"/>
          <p:cNvSpPr>
            <a:spLocks noGrp="1"/>
          </p:cNvSpPr>
          <p:nvPr>
            <p:ph idx="1"/>
          </p:nvPr>
        </p:nvSpPr>
        <p:spPr/>
        <p:txBody>
          <a:bodyPr>
            <a:normAutofit/>
          </a:bodyPr>
          <a:lstStyle/>
          <a:p>
            <a:r>
              <a:rPr lang="en-US" sz="2200" dirty="0">
                <a:solidFill>
                  <a:schemeClr val="bg1"/>
                </a:solidFill>
              </a:rPr>
              <a:t>The </a:t>
            </a:r>
            <a:r>
              <a:rPr lang="en-US" sz="2200" b="1" dirty="0">
                <a:solidFill>
                  <a:schemeClr val="bg1"/>
                </a:solidFill>
              </a:rPr>
              <a:t>Project Sponsor</a:t>
            </a:r>
            <a:r>
              <a:rPr lang="en-US" sz="2200" dirty="0">
                <a:solidFill>
                  <a:schemeClr val="bg1"/>
                </a:solidFill>
              </a:rPr>
              <a:t> is at the top, overseeing the project.</a:t>
            </a:r>
          </a:p>
          <a:p>
            <a:r>
              <a:rPr lang="en-US" sz="2200" dirty="0">
                <a:solidFill>
                  <a:schemeClr val="bg1"/>
                </a:solidFill>
              </a:rPr>
              <a:t>The </a:t>
            </a:r>
            <a:r>
              <a:rPr lang="en-US" sz="2200" b="1" dirty="0">
                <a:solidFill>
                  <a:schemeClr val="bg1"/>
                </a:solidFill>
              </a:rPr>
              <a:t>Project Manager</a:t>
            </a:r>
            <a:r>
              <a:rPr lang="en-US" sz="2200" dirty="0">
                <a:solidFill>
                  <a:schemeClr val="bg1"/>
                </a:solidFill>
              </a:rPr>
              <a:t> is responsible for managing the overall project and reports to the sponsor. </a:t>
            </a:r>
          </a:p>
          <a:p>
            <a:r>
              <a:rPr lang="en-US" sz="2200" dirty="0">
                <a:solidFill>
                  <a:schemeClr val="bg1"/>
                </a:solidFill>
              </a:rPr>
              <a:t>Under the Project Manager are key roles such as the </a:t>
            </a:r>
            <a:r>
              <a:rPr lang="en-US" sz="2200" b="1" dirty="0">
                <a:solidFill>
                  <a:schemeClr val="bg1"/>
                </a:solidFill>
              </a:rPr>
              <a:t>Business Analyst</a:t>
            </a:r>
            <a:r>
              <a:rPr lang="en-US" sz="2200" dirty="0">
                <a:solidFill>
                  <a:schemeClr val="bg1"/>
                </a:solidFill>
              </a:rPr>
              <a:t>, </a:t>
            </a:r>
            <a:r>
              <a:rPr lang="en-US" sz="2200" b="1" dirty="0">
                <a:solidFill>
                  <a:schemeClr val="bg1"/>
                </a:solidFill>
              </a:rPr>
              <a:t>UI/UX Designer</a:t>
            </a:r>
            <a:r>
              <a:rPr lang="en-US" sz="2200" dirty="0">
                <a:solidFill>
                  <a:schemeClr val="bg1"/>
                </a:solidFill>
              </a:rPr>
              <a:t>, </a:t>
            </a:r>
            <a:r>
              <a:rPr lang="en-US" sz="2200" b="1" dirty="0">
                <a:solidFill>
                  <a:schemeClr val="bg1"/>
                </a:solidFill>
              </a:rPr>
              <a:t>IT Department</a:t>
            </a:r>
            <a:r>
              <a:rPr lang="en-US" sz="2200" dirty="0">
                <a:solidFill>
                  <a:schemeClr val="bg1"/>
                </a:solidFill>
              </a:rPr>
              <a:t>, </a:t>
            </a:r>
            <a:r>
              <a:rPr lang="en-US" sz="2200" b="1" dirty="0">
                <a:solidFill>
                  <a:schemeClr val="bg1"/>
                </a:solidFill>
              </a:rPr>
              <a:t>Finance Department</a:t>
            </a:r>
            <a:r>
              <a:rPr lang="en-US" sz="2200" dirty="0">
                <a:solidFill>
                  <a:schemeClr val="bg1"/>
                </a:solidFill>
              </a:rPr>
              <a:t>, and </a:t>
            </a:r>
            <a:r>
              <a:rPr lang="en-US" sz="2200" b="1" dirty="0">
                <a:solidFill>
                  <a:schemeClr val="bg1"/>
                </a:solidFill>
              </a:rPr>
              <a:t>HR Department</a:t>
            </a:r>
            <a:r>
              <a:rPr lang="en-US" sz="2200" dirty="0">
                <a:solidFill>
                  <a:schemeClr val="bg1"/>
                </a:solidFill>
              </a:rPr>
              <a:t>.</a:t>
            </a:r>
          </a:p>
          <a:p>
            <a:r>
              <a:rPr lang="en-US" sz="2200" dirty="0">
                <a:solidFill>
                  <a:schemeClr val="bg1"/>
                </a:solidFill>
              </a:rPr>
              <a:t>The </a:t>
            </a:r>
            <a:r>
              <a:rPr lang="en-US" sz="2200" b="1" dirty="0">
                <a:solidFill>
                  <a:schemeClr val="bg1"/>
                </a:solidFill>
              </a:rPr>
              <a:t>Canteen Manager</a:t>
            </a:r>
            <a:r>
              <a:rPr lang="en-US" sz="2200" dirty="0">
                <a:solidFill>
                  <a:schemeClr val="bg1"/>
                </a:solidFill>
              </a:rPr>
              <a:t> and </a:t>
            </a:r>
            <a:r>
              <a:rPr lang="en-US" sz="2200" b="1" dirty="0">
                <a:solidFill>
                  <a:schemeClr val="bg1"/>
                </a:solidFill>
              </a:rPr>
              <a:t>Employee Representative</a:t>
            </a:r>
            <a:r>
              <a:rPr lang="en-US" sz="2200" dirty="0">
                <a:solidFill>
                  <a:schemeClr val="bg1"/>
                </a:solidFill>
              </a:rPr>
              <a:t> are linked to the </a:t>
            </a:r>
            <a:r>
              <a:rPr lang="en-US" sz="2200" b="1" dirty="0">
                <a:solidFill>
                  <a:schemeClr val="bg1"/>
                </a:solidFill>
              </a:rPr>
              <a:t>HR Department</a:t>
            </a:r>
            <a:r>
              <a:rPr lang="en-US" sz="2200" dirty="0">
                <a:solidFill>
                  <a:schemeClr val="bg1"/>
                </a:solidFill>
              </a:rPr>
              <a:t> because they are directly involved in employee-related functions and operations.</a:t>
            </a:r>
          </a:p>
        </p:txBody>
      </p:sp>
      <p:sp>
        <p:nvSpPr>
          <p:cNvPr id="5" name="Footer Placeholder 4"/>
          <p:cNvSpPr>
            <a:spLocks noGrp="1"/>
          </p:cNvSpPr>
          <p:nvPr>
            <p:ph type="ftr" sz="quarter" idx="11"/>
          </p:nvPr>
        </p:nvSpPr>
        <p:spPr/>
        <p:txBody>
          <a:bodyPr/>
          <a:lstStyle/>
          <a:p>
            <a:r>
              <a:rPr lang="en-CA" sz="1400" dirty="0"/>
              <a:t>BUSINESS BUILDERS</a:t>
            </a:r>
            <a:endParaRPr lang="en-US" sz="1400"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14</a:t>
            </a:fld>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15/09/2024</a:t>
            </a:r>
          </a:p>
        </p:txBody>
      </p:sp>
      <p:sp>
        <p:nvSpPr>
          <p:cNvPr id="3" name="Footer Placeholder 2"/>
          <p:cNvSpPr>
            <a:spLocks noGrp="1"/>
          </p:cNvSpPr>
          <p:nvPr>
            <p:ph type="ftr" sz="quarter" idx="11"/>
          </p:nvPr>
        </p:nvSpPr>
        <p:spPr/>
        <p:txBody>
          <a:bodyPr/>
          <a:lstStyle/>
          <a:p>
            <a:r>
              <a:rPr lang="en-US" dirty="0"/>
              <a:t>BUSINESS BUILDER</a:t>
            </a:r>
          </a:p>
        </p:txBody>
      </p:sp>
      <p:sp>
        <p:nvSpPr>
          <p:cNvPr id="4" name="Slide Number Placeholder 3"/>
          <p:cNvSpPr>
            <a:spLocks noGrp="1"/>
          </p:cNvSpPr>
          <p:nvPr>
            <p:ph type="sldNum" sz="quarter" idx="12"/>
          </p:nvPr>
        </p:nvSpPr>
        <p:spPr/>
        <p:txBody>
          <a:bodyPr/>
          <a:lstStyle/>
          <a:p>
            <a:fld id="{4F6357DA-28E9-40D3-918C-4D14E8263D81}" type="slidenum">
              <a:rPr lang="en-US" smtClean="0"/>
              <a:pPr/>
              <a:t>15</a:t>
            </a:fld>
            <a:endParaRPr lang="en-US" dirty="0"/>
          </a:p>
        </p:txBody>
      </p:sp>
      <p:graphicFrame>
        <p:nvGraphicFramePr>
          <p:cNvPr id="6" name="Table 5"/>
          <p:cNvGraphicFramePr>
            <a:graphicFrameLocks noGrp="1"/>
          </p:cNvGraphicFramePr>
          <p:nvPr/>
        </p:nvGraphicFramePr>
        <p:xfrm>
          <a:off x="-28575" y="577923"/>
          <a:ext cx="12220577" cy="6340988"/>
        </p:xfrm>
        <a:graphic>
          <a:graphicData uri="http://schemas.openxmlformats.org/drawingml/2006/table">
            <a:tbl>
              <a:tblPr firstRow="1" bandRow="1">
                <a:tableStyleId>{5C22544A-7EE6-4342-B048-85BDC9FD1C3A}</a:tableStyleId>
              </a:tblPr>
              <a:tblGrid>
                <a:gridCol w="2638429">
                  <a:extLst>
                    <a:ext uri="{9D8B030D-6E8A-4147-A177-3AD203B41FA5}">
                      <a16:colId xmlns:a16="http://schemas.microsoft.com/office/drawing/2014/main" val="20000"/>
                    </a:ext>
                  </a:extLst>
                </a:gridCol>
                <a:gridCol w="2395537">
                  <a:extLst>
                    <a:ext uri="{9D8B030D-6E8A-4147-A177-3AD203B41FA5}">
                      <a16:colId xmlns:a16="http://schemas.microsoft.com/office/drawing/2014/main" val="20001"/>
                    </a:ext>
                  </a:extLst>
                </a:gridCol>
                <a:gridCol w="2395537">
                  <a:extLst>
                    <a:ext uri="{9D8B030D-6E8A-4147-A177-3AD203B41FA5}">
                      <a16:colId xmlns:a16="http://schemas.microsoft.com/office/drawing/2014/main" val="20002"/>
                    </a:ext>
                  </a:extLst>
                </a:gridCol>
                <a:gridCol w="2395537">
                  <a:extLst>
                    <a:ext uri="{9D8B030D-6E8A-4147-A177-3AD203B41FA5}">
                      <a16:colId xmlns:a16="http://schemas.microsoft.com/office/drawing/2014/main" val="20003"/>
                    </a:ext>
                  </a:extLst>
                </a:gridCol>
                <a:gridCol w="2395537">
                  <a:extLst>
                    <a:ext uri="{9D8B030D-6E8A-4147-A177-3AD203B41FA5}">
                      <a16:colId xmlns:a16="http://schemas.microsoft.com/office/drawing/2014/main" val="20004"/>
                    </a:ext>
                  </a:extLst>
                </a:gridCol>
              </a:tblGrid>
              <a:tr h="263803">
                <a:tc>
                  <a:txBody>
                    <a:bodyPr/>
                    <a:lstStyle/>
                    <a:p>
                      <a:r>
                        <a:rPr lang="en-CA" sz="1200" dirty="0"/>
                        <a:t>NAME</a:t>
                      </a:r>
                      <a:endParaRPr lang="en-US" sz="1200" dirty="0"/>
                    </a:p>
                  </a:txBody>
                  <a:tcPr/>
                </a:tc>
                <a:tc>
                  <a:txBody>
                    <a:bodyPr/>
                    <a:lstStyle/>
                    <a:p>
                      <a:r>
                        <a:rPr lang="en-CA" sz="1200" dirty="0"/>
                        <a:t>ROLE</a:t>
                      </a:r>
                      <a:endParaRPr lang="en-US" sz="1200" dirty="0"/>
                    </a:p>
                  </a:txBody>
                  <a:tcPr/>
                </a:tc>
                <a:tc>
                  <a:txBody>
                    <a:bodyPr/>
                    <a:lstStyle/>
                    <a:p>
                      <a:r>
                        <a:rPr lang="en-CA" sz="1200" dirty="0"/>
                        <a:t>REQUIREMENTS</a:t>
                      </a:r>
                      <a:endParaRPr lang="en-US" sz="1200" dirty="0"/>
                    </a:p>
                  </a:txBody>
                  <a:tcPr/>
                </a:tc>
                <a:tc>
                  <a:txBody>
                    <a:bodyPr/>
                    <a:lstStyle/>
                    <a:p>
                      <a:r>
                        <a:rPr lang="en-CA" sz="1200" dirty="0"/>
                        <a:t>INFLUENCE</a:t>
                      </a:r>
                      <a:endParaRPr lang="en-US" sz="1200" dirty="0"/>
                    </a:p>
                  </a:txBody>
                  <a:tcPr/>
                </a:tc>
                <a:tc>
                  <a:txBody>
                    <a:bodyPr/>
                    <a:lstStyle/>
                    <a:p>
                      <a:r>
                        <a:rPr lang="en-CA" sz="1200" dirty="0"/>
                        <a:t>INTEREST</a:t>
                      </a:r>
                      <a:endParaRPr lang="en-US" sz="1200" dirty="0"/>
                    </a:p>
                  </a:txBody>
                  <a:tcPr/>
                </a:tc>
                <a:extLst>
                  <a:ext uri="{0D108BD9-81ED-4DB2-BD59-A6C34878D82A}">
                    <a16:rowId xmlns:a16="http://schemas.microsoft.com/office/drawing/2014/main" val="10000"/>
                  </a:ext>
                </a:extLst>
              </a:tr>
              <a:tr h="791409">
                <a:tc>
                  <a:txBody>
                    <a:bodyPr/>
                    <a:lstStyle/>
                    <a:p>
                      <a:r>
                        <a:rPr lang="en-CA" sz="1200" dirty="0" err="1"/>
                        <a:t>Efosa</a:t>
                      </a:r>
                      <a:r>
                        <a:rPr lang="en-CA" sz="1200" dirty="0"/>
                        <a:t> </a:t>
                      </a:r>
                      <a:r>
                        <a:rPr lang="en-CA" sz="1200" dirty="0" err="1"/>
                        <a:t>Alonge</a:t>
                      </a:r>
                      <a:endParaRPr lang="en-US" sz="1200" dirty="0"/>
                    </a:p>
                  </a:txBody>
                  <a:tcPr/>
                </a:tc>
                <a:tc>
                  <a:txBody>
                    <a:bodyPr/>
                    <a:lstStyle/>
                    <a:p>
                      <a:r>
                        <a:rPr lang="en-CA" sz="1200" dirty="0"/>
                        <a:t>Project sponsor</a:t>
                      </a:r>
                      <a:endParaRPr lang="en-US" sz="1200" dirty="0"/>
                    </a:p>
                  </a:txBody>
                  <a:tcPr/>
                </a:tc>
                <a:tc>
                  <a:txBody>
                    <a:bodyPr/>
                    <a:lstStyle/>
                    <a:p>
                      <a:r>
                        <a:rPr lang="en-CA" sz="1200" dirty="0"/>
                        <a:t>Develops an ordering</a:t>
                      </a:r>
                      <a:r>
                        <a:rPr lang="en-CA" sz="1200" baseline="0" dirty="0"/>
                        <a:t> system to improve employee work efficiency and maximize break time effectively.</a:t>
                      </a:r>
                      <a:endParaRPr lang="en-US" sz="1200" dirty="0"/>
                    </a:p>
                  </a:txBody>
                  <a:tcPr/>
                </a:tc>
                <a:tc>
                  <a:txBody>
                    <a:bodyPr/>
                    <a:lstStyle/>
                    <a:p>
                      <a:r>
                        <a:rPr lang="en-CA" sz="1200" dirty="0"/>
                        <a:t>High</a:t>
                      </a:r>
                      <a:endParaRPr lang="en-US" sz="1200" dirty="0"/>
                    </a:p>
                  </a:txBody>
                  <a:tcPr/>
                </a:tc>
                <a:tc>
                  <a:txBody>
                    <a:bodyPr/>
                    <a:lstStyle/>
                    <a:p>
                      <a:r>
                        <a:rPr lang="en-CA" sz="1200" dirty="0"/>
                        <a:t>High</a:t>
                      </a:r>
                      <a:endParaRPr lang="en-US" sz="1200" dirty="0"/>
                    </a:p>
                  </a:txBody>
                  <a:tcPr/>
                </a:tc>
                <a:extLst>
                  <a:ext uri="{0D108BD9-81ED-4DB2-BD59-A6C34878D82A}">
                    <a16:rowId xmlns:a16="http://schemas.microsoft.com/office/drawing/2014/main" val="10001"/>
                  </a:ext>
                </a:extLst>
              </a:tr>
              <a:tr h="615541">
                <a:tc>
                  <a:txBody>
                    <a:bodyPr/>
                    <a:lstStyle/>
                    <a:p>
                      <a:r>
                        <a:rPr lang="en-CA" sz="1200" dirty="0"/>
                        <a:t>Blessing </a:t>
                      </a:r>
                      <a:r>
                        <a:rPr lang="en-CA" sz="1200" dirty="0" err="1"/>
                        <a:t>Salifu</a:t>
                      </a:r>
                      <a:endParaRPr lang="en-US" sz="1200" dirty="0"/>
                    </a:p>
                  </a:txBody>
                  <a:tcPr/>
                </a:tc>
                <a:tc>
                  <a:txBody>
                    <a:bodyPr/>
                    <a:lstStyle/>
                    <a:p>
                      <a:r>
                        <a:rPr lang="en-CA" sz="1200" dirty="0"/>
                        <a:t>Scrum</a:t>
                      </a:r>
                      <a:r>
                        <a:rPr lang="en-CA" sz="1200" baseline="0" dirty="0"/>
                        <a:t> master/ project manager</a:t>
                      </a:r>
                      <a:endParaRPr lang="en-US" sz="1200" dirty="0"/>
                    </a:p>
                  </a:txBody>
                  <a:tcPr/>
                </a:tc>
                <a:tc>
                  <a:txBody>
                    <a:bodyPr/>
                    <a:lstStyle/>
                    <a:p>
                      <a:r>
                        <a:rPr lang="en-CA" sz="1200" dirty="0"/>
                        <a:t>Ensures project success and delivery according to specification.</a:t>
                      </a:r>
                      <a:endParaRPr lang="en-US" sz="1200" dirty="0"/>
                    </a:p>
                  </a:txBody>
                  <a:tcPr/>
                </a:tc>
                <a:tc>
                  <a:txBody>
                    <a:bodyPr/>
                    <a:lstStyle/>
                    <a:p>
                      <a:r>
                        <a:rPr lang="en-CA" sz="1200" dirty="0"/>
                        <a:t>High</a:t>
                      </a:r>
                      <a:endParaRPr lang="en-US" sz="1200" dirty="0"/>
                    </a:p>
                  </a:txBody>
                  <a:tcPr/>
                </a:tc>
                <a:tc>
                  <a:txBody>
                    <a:bodyPr/>
                    <a:lstStyle/>
                    <a:p>
                      <a:r>
                        <a:rPr lang="en-CA" sz="1200" dirty="0"/>
                        <a:t>High</a:t>
                      </a:r>
                      <a:endParaRPr lang="en-US" sz="1200" dirty="0"/>
                    </a:p>
                  </a:txBody>
                  <a:tcPr/>
                </a:tc>
                <a:extLst>
                  <a:ext uri="{0D108BD9-81ED-4DB2-BD59-A6C34878D82A}">
                    <a16:rowId xmlns:a16="http://schemas.microsoft.com/office/drawing/2014/main" val="10002"/>
                  </a:ext>
                </a:extLst>
              </a:tr>
              <a:tr h="967278">
                <a:tc>
                  <a:txBody>
                    <a:bodyPr/>
                    <a:lstStyle/>
                    <a:p>
                      <a:r>
                        <a:rPr lang="en-CA" sz="1200" dirty="0" err="1"/>
                        <a:t>Olubunmi</a:t>
                      </a:r>
                      <a:r>
                        <a:rPr lang="en-CA" sz="1200" dirty="0"/>
                        <a:t> </a:t>
                      </a:r>
                      <a:r>
                        <a:rPr lang="en-CA" sz="1200" dirty="0" err="1"/>
                        <a:t>Akinyemi</a:t>
                      </a:r>
                      <a:endParaRPr lang="en-US" sz="1200" dirty="0"/>
                    </a:p>
                  </a:txBody>
                  <a:tcPr/>
                </a:tc>
                <a:tc>
                  <a:txBody>
                    <a:bodyPr/>
                    <a:lstStyle/>
                    <a:p>
                      <a:r>
                        <a:rPr lang="en-CA" sz="1200" dirty="0"/>
                        <a:t>Business analyst/ product owner</a:t>
                      </a:r>
                      <a:endParaRPr lang="en-US" sz="1200" dirty="0"/>
                    </a:p>
                  </a:txBody>
                  <a:tcPr/>
                </a:tc>
                <a:tc>
                  <a:txBody>
                    <a:bodyPr/>
                    <a:lstStyle/>
                    <a:p>
                      <a:r>
                        <a:rPr lang="en-CA" sz="1200" dirty="0"/>
                        <a:t>Advise/</a:t>
                      </a:r>
                      <a:r>
                        <a:rPr lang="en-CA" sz="1200" baseline="0" dirty="0"/>
                        <a:t> recommend solutions that delivers values. Ensures project delivery aligns with the business objectives and stakeholders expectations.</a:t>
                      </a:r>
                      <a:r>
                        <a:rPr lang="en-CA" sz="1200" dirty="0"/>
                        <a:t> </a:t>
                      </a:r>
                      <a:endParaRPr lang="en-US" sz="1200" dirty="0"/>
                    </a:p>
                  </a:txBody>
                  <a:tcPr/>
                </a:tc>
                <a:tc>
                  <a:txBody>
                    <a:bodyPr/>
                    <a:lstStyle/>
                    <a:p>
                      <a:r>
                        <a:rPr lang="en-CA" sz="1200" dirty="0"/>
                        <a:t>Low</a:t>
                      </a:r>
                      <a:endParaRPr lang="en-US" sz="1200" dirty="0"/>
                    </a:p>
                  </a:txBody>
                  <a:tcPr/>
                </a:tc>
                <a:tc>
                  <a:txBody>
                    <a:bodyPr/>
                    <a:lstStyle/>
                    <a:p>
                      <a:r>
                        <a:rPr lang="en-CA" sz="1200" dirty="0"/>
                        <a:t>High</a:t>
                      </a:r>
                      <a:endParaRPr lang="en-US" sz="1200" dirty="0"/>
                    </a:p>
                  </a:txBody>
                  <a:tcPr/>
                </a:tc>
                <a:extLst>
                  <a:ext uri="{0D108BD9-81ED-4DB2-BD59-A6C34878D82A}">
                    <a16:rowId xmlns:a16="http://schemas.microsoft.com/office/drawing/2014/main" val="10003"/>
                  </a:ext>
                </a:extLst>
              </a:tr>
              <a:tr h="439672">
                <a:tc>
                  <a:txBody>
                    <a:bodyPr/>
                    <a:lstStyle/>
                    <a:p>
                      <a:r>
                        <a:rPr lang="en-CA" sz="1200" dirty="0"/>
                        <a:t>Ann </a:t>
                      </a:r>
                      <a:r>
                        <a:rPr lang="en-CA" sz="1200" dirty="0" err="1"/>
                        <a:t>Afolabi</a:t>
                      </a:r>
                      <a:endParaRPr lang="en-US" sz="1200" dirty="0"/>
                    </a:p>
                  </a:txBody>
                  <a:tcPr/>
                </a:tc>
                <a:tc>
                  <a:txBody>
                    <a:bodyPr/>
                    <a:lstStyle/>
                    <a:p>
                      <a:r>
                        <a:rPr lang="en-CA" sz="1200" dirty="0"/>
                        <a:t>UI/UX</a:t>
                      </a:r>
                    </a:p>
                  </a:txBody>
                  <a:tcPr/>
                </a:tc>
                <a:tc>
                  <a:txBody>
                    <a:bodyPr/>
                    <a:lstStyle/>
                    <a:p>
                      <a:r>
                        <a:rPr lang="en-CA" sz="1200" baseline="0" dirty="0"/>
                        <a:t>Delivers project design for the ordering system</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4"/>
                  </a:ext>
                </a:extLst>
              </a:tr>
              <a:tr h="307169">
                <a:tc>
                  <a:txBody>
                    <a:bodyPr/>
                    <a:lstStyle/>
                    <a:p>
                      <a:r>
                        <a:rPr lang="en-CA" sz="1200" dirty="0" err="1"/>
                        <a:t>Ifeoluwa</a:t>
                      </a:r>
                      <a:r>
                        <a:rPr lang="en-CA" sz="1200" dirty="0"/>
                        <a:t> </a:t>
                      </a:r>
                      <a:r>
                        <a:rPr lang="en-CA" sz="1200" dirty="0" err="1"/>
                        <a:t>Adekoya</a:t>
                      </a:r>
                      <a:endParaRPr lang="en-US" sz="1200" dirty="0"/>
                    </a:p>
                  </a:txBody>
                  <a:tcPr/>
                </a:tc>
                <a:tc>
                  <a:txBody>
                    <a:bodyPr/>
                    <a:lstStyle/>
                    <a:p>
                      <a:r>
                        <a:rPr lang="en-CA" sz="1200" dirty="0"/>
                        <a:t>Developers</a:t>
                      </a:r>
                    </a:p>
                  </a:txBody>
                  <a:tcPr/>
                </a:tc>
                <a:tc>
                  <a:txBody>
                    <a:bodyPr/>
                    <a:lstStyle/>
                    <a:p>
                      <a:r>
                        <a:rPr lang="en-CA" sz="1200" baseline="0" dirty="0"/>
                        <a:t>Software implementation</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5"/>
                  </a:ext>
                </a:extLst>
              </a:tr>
              <a:tr h="307169">
                <a:tc>
                  <a:txBody>
                    <a:bodyPr/>
                    <a:lstStyle/>
                    <a:p>
                      <a:r>
                        <a:rPr lang="en-CA" sz="1200" dirty="0" err="1"/>
                        <a:t>Benvinda</a:t>
                      </a:r>
                      <a:r>
                        <a:rPr lang="en-CA" sz="1200" dirty="0"/>
                        <a:t>  </a:t>
                      </a:r>
                      <a:endParaRPr lang="en-US" sz="1200" dirty="0"/>
                    </a:p>
                  </a:txBody>
                  <a:tcPr/>
                </a:tc>
                <a:tc>
                  <a:txBody>
                    <a:bodyPr/>
                    <a:lstStyle/>
                    <a:p>
                      <a:r>
                        <a:rPr lang="en-CA" sz="1200" dirty="0"/>
                        <a:t>System administrators</a:t>
                      </a:r>
                    </a:p>
                  </a:txBody>
                  <a:tcPr/>
                </a:tc>
                <a:tc>
                  <a:txBody>
                    <a:bodyPr/>
                    <a:lstStyle/>
                    <a:p>
                      <a:r>
                        <a:rPr lang="en-CA" sz="1200" dirty="0"/>
                        <a:t>Seamless product</a:t>
                      </a:r>
                      <a:r>
                        <a:rPr lang="en-CA" sz="1200" baseline="0" dirty="0"/>
                        <a:t> </a:t>
                      </a:r>
                      <a:r>
                        <a:rPr lang="en-CA" sz="1200" dirty="0"/>
                        <a:t>deployment</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6"/>
                  </a:ext>
                </a:extLst>
              </a:tr>
              <a:tr h="263803">
                <a:tc>
                  <a:txBody>
                    <a:bodyPr/>
                    <a:lstStyle/>
                    <a:p>
                      <a:r>
                        <a:rPr lang="en-CA" sz="1200" dirty="0" err="1"/>
                        <a:t>Toyin</a:t>
                      </a:r>
                      <a:r>
                        <a:rPr lang="en-CA" sz="1200" dirty="0"/>
                        <a:t> </a:t>
                      </a:r>
                      <a:r>
                        <a:rPr lang="en-CA" sz="1200" dirty="0" err="1"/>
                        <a:t>Onifade</a:t>
                      </a:r>
                      <a:endParaRPr lang="en-US" sz="1200" dirty="0"/>
                    </a:p>
                  </a:txBody>
                  <a:tcPr/>
                </a:tc>
                <a:tc>
                  <a:txBody>
                    <a:bodyPr/>
                    <a:lstStyle/>
                    <a:p>
                      <a:r>
                        <a:rPr lang="en-CA" sz="1200" dirty="0"/>
                        <a:t>Hr department</a:t>
                      </a:r>
                    </a:p>
                  </a:txBody>
                  <a:tcPr/>
                </a:tc>
                <a:tc>
                  <a:txBody>
                    <a:bodyPr/>
                    <a:lstStyle/>
                    <a:p>
                      <a:r>
                        <a:rPr lang="en-CA" sz="1200" dirty="0"/>
                        <a:t>Payroll and Welfare</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7"/>
                  </a:ext>
                </a:extLst>
              </a:tr>
              <a:tr h="307169">
                <a:tc>
                  <a:txBody>
                    <a:bodyPr/>
                    <a:lstStyle/>
                    <a:p>
                      <a:r>
                        <a:rPr lang="en-CA" sz="1200" dirty="0"/>
                        <a:t>Eunice </a:t>
                      </a:r>
                      <a:r>
                        <a:rPr lang="en-CA" sz="1200" dirty="0" err="1"/>
                        <a:t>Olorunleke</a:t>
                      </a:r>
                      <a:endParaRPr lang="en-US" sz="1200" dirty="0"/>
                    </a:p>
                  </a:txBody>
                  <a:tcPr/>
                </a:tc>
                <a:tc>
                  <a:txBody>
                    <a:bodyPr/>
                    <a:lstStyle/>
                    <a:p>
                      <a:r>
                        <a:rPr lang="en-CA" sz="1200" dirty="0"/>
                        <a:t>Finance department</a:t>
                      </a:r>
                    </a:p>
                  </a:txBody>
                  <a:tcPr/>
                </a:tc>
                <a:tc>
                  <a:txBody>
                    <a:bodyPr/>
                    <a:lstStyle/>
                    <a:p>
                      <a:r>
                        <a:rPr lang="en-CA" sz="1200" dirty="0"/>
                        <a:t>Manages</a:t>
                      </a:r>
                      <a:r>
                        <a:rPr lang="en-CA" sz="1200" baseline="0" dirty="0"/>
                        <a:t> the Budget</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8"/>
                  </a:ext>
                </a:extLst>
              </a:tr>
              <a:tr h="439672">
                <a:tc>
                  <a:txBody>
                    <a:bodyPr/>
                    <a:lstStyle/>
                    <a:p>
                      <a:r>
                        <a:rPr lang="en-CA" sz="1200" dirty="0"/>
                        <a:t>Grace </a:t>
                      </a:r>
                      <a:r>
                        <a:rPr lang="en-CA" sz="1200" dirty="0" err="1"/>
                        <a:t>Okoye</a:t>
                      </a:r>
                      <a:endParaRPr lang="en-US" sz="1200" dirty="0"/>
                    </a:p>
                  </a:txBody>
                  <a:tcPr/>
                </a:tc>
                <a:tc>
                  <a:txBody>
                    <a:bodyPr/>
                    <a:lstStyle/>
                    <a:p>
                      <a:r>
                        <a:rPr lang="en-CA" sz="1200" dirty="0"/>
                        <a:t>QA/Testers</a:t>
                      </a:r>
                    </a:p>
                  </a:txBody>
                  <a:tcPr/>
                </a:tc>
                <a:tc>
                  <a:txBody>
                    <a:bodyPr/>
                    <a:lstStyle/>
                    <a:p>
                      <a:r>
                        <a:rPr lang="en-CA" sz="1200" baseline="0" dirty="0"/>
                        <a:t>Develops product  to meet the required standard</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09"/>
                  </a:ext>
                </a:extLst>
              </a:tr>
              <a:tr h="686613">
                <a:tc>
                  <a:txBody>
                    <a:bodyPr/>
                    <a:lstStyle/>
                    <a:p>
                      <a:r>
                        <a:rPr lang="en-CA" sz="1200" dirty="0"/>
                        <a:t>All the 20 canteen staff</a:t>
                      </a:r>
                      <a:endParaRPr lang="en-US" sz="1200" dirty="0"/>
                    </a:p>
                  </a:txBody>
                  <a:tcPr/>
                </a:tc>
                <a:tc>
                  <a:txBody>
                    <a:bodyPr/>
                    <a:lstStyle/>
                    <a:p>
                      <a:r>
                        <a:rPr lang="en-CA" sz="1200" dirty="0"/>
                        <a:t>Canteen staff</a:t>
                      </a:r>
                    </a:p>
                  </a:txBody>
                  <a:tcPr/>
                </a:tc>
                <a:tc>
                  <a:txBody>
                    <a:bodyPr/>
                    <a:lstStyle/>
                    <a:p>
                      <a:r>
                        <a:rPr lang="en-CA" sz="1200" dirty="0"/>
                        <a:t>Reduces</a:t>
                      </a:r>
                      <a:r>
                        <a:rPr lang="en-CA" sz="1200" baseline="0" dirty="0"/>
                        <a:t> </a:t>
                      </a:r>
                      <a:r>
                        <a:rPr lang="en-CA" sz="1200" dirty="0"/>
                        <a:t>waste,</a:t>
                      </a:r>
                      <a:r>
                        <a:rPr lang="en-CA" sz="1200" baseline="0" dirty="0"/>
                        <a:t> </a:t>
                      </a:r>
                      <a:r>
                        <a:rPr lang="en-CA" sz="1200" dirty="0"/>
                        <a:t>De-congest</a:t>
                      </a:r>
                      <a:r>
                        <a:rPr lang="en-CA" sz="1200" baseline="0" dirty="0"/>
                        <a:t> the canteen. Prepare meals according to hygienic standards</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10"/>
                  </a:ext>
                </a:extLst>
              </a:tr>
              <a:tr h="800948">
                <a:tc>
                  <a:txBody>
                    <a:bodyPr/>
                    <a:lstStyle/>
                    <a:p>
                      <a:r>
                        <a:rPr lang="en-CA" sz="1200" dirty="0"/>
                        <a:t>All Employees</a:t>
                      </a:r>
                      <a:endParaRPr lang="en-US" sz="1200" dirty="0"/>
                    </a:p>
                  </a:txBody>
                  <a:tcPr/>
                </a:tc>
                <a:tc>
                  <a:txBody>
                    <a:bodyPr/>
                    <a:lstStyle/>
                    <a:p>
                      <a:r>
                        <a:rPr lang="en-CA" sz="1200" dirty="0"/>
                        <a:t>Employees</a:t>
                      </a:r>
                    </a:p>
                  </a:txBody>
                  <a:tcPr/>
                </a:tc>
                <a:tc>
                  <a:txBody>
                    <a:bodyPr/>
                    <a:lstStyle/>
                    <a:p>
                      <a:r>
                        <a:rPr lang="en-CA" sz="1200" dirty="0"/>
                        <a:t>Orders</a:t>
                      </a:r>
                      <a:r>
                        <a:rPr lang="en-CA" sz="1200" baseline="0" dirty="0"/>
                        <a:t> meals online and have it delivered to their workspaces.</a:t>
                      </a:r>
                      <a:endParaRPr lang="en-US" sz="1200" dirty="0"/>
                    </a:p>
                  </a:txBody>
                  <a:tcPr/>
                </a:tc>
                <a:tc>
                  <a:txBody>
                    <a:bodyPr/>
                    <a:lstStyle/>
                    <a:p>
                      <a:r>
                        <a:rPr lang="en-CA" sz="1200" dirty="0"/>
                        <a:t>Low</a:t>
                      </a:r>
                    </a:p>
                  </a:txBody>
                  <a:tcPr/>
                </a:tc>
                <a:tc>
                  <a:txBody>
                    <a:bodyPr/>
                    <a:lstStyle/>
                    <a:p>
                      <a:r>
                        <a:rPr lang="en-CA" sz="1200" dirty="0"/>
                        <a:t>High</a:t>
                      </a:r>
                      <a:endParaRPr lang="en-US" sz="1200" dirty="0"/>
                    </a:p>
                  </a:txBody>
                  <a:tcPr/>
                </a:tc>
                <a:extLst>
                  <a:ext uri="{0D108BD9-81ED-4DB2-BD59-A6C34878D82A}">
                    <a16:rowId xmlns:a16="http://schemas.microsoft.com/office/drawing/2014/main" val="10011"/>
                  </a:ext>
                </a:extLst>
              </a:tr>
            </a:tbl>
          </a:graphicData>
        </a:graphic>
      </p:graphicFrame>
      <p:sp>
        <p:nvSpPr>
          <p:cNvPr id="7" name="TextBox 6"/>
          <p:cNvSpPr txBox="1"/>
          <p:nvPr/>
        </p:nvSpPr>
        <p:spPr>
          <a:xfrm rot="10800000" flipV="1">
            <a:off x="2500312" y="25258"/>
            <a:ext cx="6700838" cy="584775"/>
          </a:xfrm>
          <a:prstGeom prst="rect">
            <a:avLst/>
          </a:prstGeom>
          <a:noFill/>
        </p:spPr>
        <p:txBody>
          <a:bodyPr wrap="square" rtlCol="0">
            <a:spAutoFit/>
          </a:bodyPr>
          <a:lstStyle/>
          <a:p>
            <a:pPr algn="ctr"/>
            <a:r>
              <a:rPr lang="en-CA" sz="3200" b="1" spc="-150" dirty="0"/>
              <a:t>STAKE HOLDERS REGISTER</a:t>
            </a:r>
            <a:endParaRPr lang="en-US" sz="3200" b="1" spc="-1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4000" dirty="0"/>
              <a:t>STAKEHOLDER’S ANALYSIS</a:t>
            </a:r>
            <a:endParaRPr lang="en-US" sz="40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16</a:t>
            </a:fld>
            <a:endParaRPr lang="en-US" dirty="0"/>
          </a:p>
        </p:txBody>
      </p:sp>
      <p:graphicFrame>
        <p:nvGraphicFramePr>
          <p:cNvPr id="6" name="Table 5"/>
          <p:cNvGraphicFramePr>
            <a:graphicFrameLocks noGrp="1"/>
          </p:cNvGraphicFramePr>
          <p:nvPr/>
        </p:nvGraphicFramePr>
        <p:xfrm>
          <a:off x="2032000" y="2300288"/>
          <a:ext cx="8128000" cy="3731895"/>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1171575">
                <a:tc>
                  <a:txBody>
                    <a:bodyPr/>
                    <a:lstStyle/>
                    <a:p>
                      <a:endParaRPr lang="en-US" dirty="0"/>
                    </a:p>
                  </a:txBody>
                  <a:tcPr/>
                </a:tc>
                <a:tc>
                  <a:txBody>
                    <a:bodyPr/>
                    <a:lstStyle/>
                    <a:p>
                      <a:r>
                        <a:rPr lang="en-CA" dirty="0"/>
                        <a:t>PROJECT SPONSOR</a:t>
                      </a:r>
                    </a:p>
                    <a:p>
                      <a:r>
                        <a:rPr lang="en-CA" dirty="0"/>
                        <a:t>PROJECT MANAGER</a:t>
                      </a:r>
                      <a:endParaRPr lang="en-US" dirty="0"/>
                    </a:p>
                  </a:txBody>
                  <a:tcPr/>
                </a:tc>
                <a:extLst>
                  <a:ext uri="{0D108BD9-81ED-4DB2-BD59-A6C34878D82A}">
                    <a16:rowId xmlns:a16="http://schemas.microsoft.com/office/drawing/2014/main" val="10000"/>
                  </a:ext>
                </a:extLst>
              </a:tr>
              <a:tr h="1171575">
                <a:tc>
                  <a:txBody>
                    <a:bodyPr/>
                    <a:lstStyle/>
                    <a:p>
                      <a:endParaRPr lang="en-US" dirty="0"/>
                    </a:p>
                  </a:txBody>
                  <a:tcPr/>
                </a:tc>
                <a:tc>
                  <a:txBody>
                    <a:bodyPr/>
                    <a:lstStyle/>
                    <a:p>
                      <a:r>
                        <a:rPr lang="en-CA" dirty="0"/>
                        <a:t>BUSINESS</a:t>
                      </a:r>
                      <a:r>
                        <a:rPr lang="en-CA" baseline="0" dirty="0"/>
                        <a:t> ANALYST</a:t>
                      </a:r>
                    </a:p>
                    <a:p>
                      <a:r>
                        <a:rPr lang="en-CA" baseline="0" dirty="0"/>
                        <a:t>UI/UX</a:t>
                      </a:r>
                    </a:p>
                    <a:p>
                      <a:r>
                        <a:rPr lang="en-CA" baseline="0" dirty="0"/>
                        <a:t>DEVELOPER</a:t>
                      </a:r>
                    </a:p>
                    <a:p>
                      <a:r>
                        <a:rPr lang="en-CA" baseline="0" dirty="0"/>
                        <a:t>SYSTEM ADMINISTRATORS</a:t>
                      </a:r>
                    </a:p>
                    <a:p>
                      <a:r>
                        <a:rPr lang="en-CA" baseline="0" dirty="0"/>
                        <a:t>HR ADMINISTRATORS</a:t>
                      </a:r>
                    </a:p>
                    <a:p>
                      <a:r>
                        <a:rPr lang="en-CA" baseline="0" dirty="0"/>
                        <a:t>QA/TESTERS</a:t>
                      </a:r>
                    </a:p>
                    <a:p>
                      <a:r>
                        <a:rPr lang="en-CA" baseline="0" dirty="0"/>
                        <a:t>FINANCE DEPARTMENT</a:t>
                      </a:r>
                    </a:p>
                    <a:p>
                      <a:r>
                        <a:rPr lang="en-CA" baseline="0" dirty="0"/>
                        <a:t>CANTEEN STAFF</a:t>
                      </a:r>
                    </a:p>
                    <a:p>
                      <a:r>
                        <a:rPr lang="en-CA" baseline="0" dirty="0"/>
                        <a:t>EMPLOYEES</a:t>
                      </a:r>
                    </a:p>
                  </a:txBody>
                  <a:tcPr/>
                </a:tc>
                <a:extLst>
                  <a:ext uri="{0D108BD9-81ED-4DB2-BD59-A6C34878D82A}">
                    <a16:rowId xmlns:a16="http://schemas.microsoft.com/office/drawing/2014/main" val="10001"/>
                  </a:ext>
                </a:extLst>
              </a:tr>
            </a:tbl>
          </a:graphicData>
        </a:graphic>
      </p:graphicFrame>
      <p:sp>
        <p:nvSpPr>
          <p:cNvPr id="7" name="TextBox 6"/>
          <p:cNvSpPr txBox="1"/>
          <p:nvPr/>
        </p:nvSpPr>
        <p:spPr>
          <a:xfrm>
            <a:off x="1143001" y="2028825"/>
            <a:ext cx="705642" cy="369332"/>
          </a:xfrm>
          <a:prstGeom prst="rect">
            <a:avLst/>
          </a:prstGeom>
          <a:noFill/>
        </p:spPr>
        <p:txBody>
          <a:bodyPr wrap="none" rtlCol="0">
            <a:spAutoFit/>
          </a:bodyPr>
          <a:lstStyle/>
          <a:p>
            <a:r>
              <a:rPr lang="en-CA" dirty="0"/>
              <a:t>HIGH</a:t>
            </a:r>
            <a:endParaRPr lang="en-US" dirty="0"/>
          </a:p>
        </p:txBody>
      </p:sp>
      <p:sp>
        <p:nvSpPr>
          <p:cNvPr id="9" name="TextBox 8"/>
          <p:cNvSpPr txBox="1"/>
          <p:nvPr/>
        </p:nvSpPr>
        <p:spPr>
          <a:xfrm>
            <a:off x="1395414" y="6310314"/>
            <a:ext cx="654346" cy="369332"/>
          </a:xfrm>
          <a:prstGeom prst="rect">
            <a:avLst/>
          </a:prstGeom>
          <a:noFill/>
        </p:spPr>
        <p:txBody>
          <a:bodyPr wrap="none" rtlCol="0">
            <a:spAutoFit/>
          </a:bodyPr>
          <a:lstStyle/>
          <a:p>
            <a:r>
              <a:rPr lang="en-CA" dirty="0"/>
              <a:t>LOW</a:t>
            </a:r>
            <a:endParaRPr lang="en-US" dirty="0"/>
          </a:p>
        </p:txBody>
      </p:sp>
      <p:sp>
        <p:nvSpPr>
          <p:cNvPr id="10" name="TextBox 9"/>
          <p:cNvSpPr txBox="1"/>
          <p:nvPr/>
        </p:nvSpPr>
        <p:spPr>
          <a:xfrm>
            <a:off x="9620251" y="6276977"/>
            <a:ext cx="705642" cy="369332"/>
          </a:xfrm>
          <a:prstGeom prst="rect">
            <a:avLst/>
          </a:prstGeom>
          <a:noFill/>
        </p:spPr>
        <p:txBody>
          <a:bodyPr wrap="none" rtlCol="0">
            <a:spAutoFit/>
          </a:bodyPr>
          <a:lstStyle/>
          <a:p>
            <a:r>
              <a:rPr lang="en-CA" dirty="0"/>
              <a:t>HIGH</a:t>
            </a:r>
            <a:endParaRPr lang="en-US" dirty="0"/>
          </a:p>
        </p:txBody>
      </p:sp>
      <p:sp>
        <p:nvSpPr>
          <p:cNvPr id="11" name="TextBox 10"/>
          <p:cNvSpPr txBox="1"/>
          <p:nvPr/>
        </p:nvSpPr>
        <p:spPr>
          <a:xfrm>
            <a:off x="5705477" y="6305551"/>
            <a:ext cx="1157689" cy="369332"/>
          </a:xfrm>
          <a:prstGeom prst="rect">
            <a:avLst/>
          </a:prstGeom>
          <a:noFill/>
        </p:spPr>
        <p:txBody>
          <a:bodyPr wrap="none" rtlCol="0">
            <a:spAutoFit/>
          </a:bodyPr>
          <a:lstStyle/>
          <a:p>
            <a:r>
              <a:rPr lang="en-CA" dirty="0"/>
              <a:t>INTEREST</a:t>
            </a:r>
            <a:endParaRPr lang="en-US" dirty="0"/>
          </a:p>
        </p:txBody>
      </p:sp>
      <p:sp>
        <p:nvSpPr>
          <p:cNvPr id="12" name="TextBox 11"/>
          <p:cNvSpPr txBox="1"/>
          <p:nvPr/>
        </p:nvSpPr>
        <p:spPr>
          <a:xfrm rot="16200000">
            <a:off x="928691" y="3943351"/>
            <a:ext cx="923651" cy="369332"/>
          </a:xfrm>
          <a:prstGeom prst="rect">
            <a:avLst/>
          </a:prstGeom>
          <a:noFill/>
        </p:spPr>
        <p:txBody>
          <a:bodyPr wrap="none" rtlCol="0">
            <a:spAutoFit/>
          </a:bodyPr>
          <a:lstStyle/>
          <a:p>
            <a:r>
              <a:rPr lang="en-CA" dirty="0"/>
              <a:t>POWER</a:t>
            </a:r>
            <a:endParaRPr lang="en-US" dirty="0"/>
          </a:p>
        </p:txBody>
      </p:sp>
      <p:sp>
        <p:nvSpPr>
          <p:cNvPr id="13" name="Up Arrow 12"/>
          <p:cNvSpPr/>
          <p:nvPr/>
        </p:nvSpPr>
        <p:spPr>
          <a:xfrm>
            <a:off x="1628775" y="2371724"/>
            <a:ext cx="314326" cy="38719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a:off x="2171697" y="6086477"/>
            <a:ext cx="7458075" cy="271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F0A8E-FF71-2897-330B-D5C0952EF758}"/>
              </a:ext>
            </a:extLst>
          </p:cNvPr>
          <p:cNvSpPr>
            <a:spLocks noGrp="1"/>
          </p:cNvSpPr>
          <p:nvPr>
            <p:ph type="title"/>
          </p:nvPr>
        </p:nvSpPr>
        <p:spPr/>
        <p:txBody>
          <a:bodyPr>
            <a:normAutofit/>
          </a:bodyPr>
          <a:lstStyle/>
          <a:p>
            <a:pPr algn="ctr"/>
            <a:r>
              <a:rPr lang="en-CA" sz="2800" dirty="0"/>
              <a:t>RISKS AND ASSUMPTIONS </a:t>
            </a:r>
            <a:endParaRPr lang="en-US" sz="2800" dirty="0"/>
          </a:p>
        </p:txBody>
      </p:sp>
      <p:sp>
        <p:nvSpPr>
          <p:cNvPr id="3" name="Content Placeholder 2">
            <a:extLst>
              <a:ext uri="{FF2B5EF4-FFF2-40B4-BE49-F238E27FC236}">
                <a16:creationId xmlns:a16="http://schemas.microsoft.com/office/drawing/2014/main" id="{C18AE71E-9805-D901-9CD6-BDC9EF03E9D2}"/>
              </a:ext>
            </a:extLst>
          </p:cNvPr>
          <p:cNvSpPr>
            <a:spLocks noGrp="1"/>
          </p:cNvSpPr>
          <p:nvPr>
            <p:ph sz="half" idx="1"/>
          </p:nvPr>
        </p:nvSpPr>
        <p:spPr/>
        <p:txBody>
          <a:bodyPr>
            <a:normAutofit fontScale="70000" lnSpcReduction="20000"/>
          </a:bodyPr>
          <a:lstStyle/>
          <a:p>
            <a:pPr marL="0" indent="0">
              <a:buNone/>
            </a:pPr>
            <a:r>
              <a:rPr lang="en-US" sz="2600" dirty="0">
                <a:solidFill>
                  <a:schemeClr val="bg1"/>
                </a:solidFill>
                <a:latin typeface="+mj-lt"/>
              </a:rPr>
              <a:t>Risks:</a:t>
            </a:r>
          </a:p>
          <a:p>
            <a:r>
              <a:rPr lang="en-US" sz="2600" dirty="0">
                <a:solidFill>
                  <a:schemeClr val="bg1"/>
                </a:solidFill>
              </a:rPr>
              <a:t>Peak-time usage overload may cause system performance issues.</a:t>
            </a:r>
          </a:p>
          <a:p>
            <a:r>
              <a:rPr lang="en-US" sz="2600" dirty="0">
                <a:solidFill>
                  <a:schemeClr val="bg1"/>
                </a:solidFill>
              </a:rPr>
              <a:t>Delayed adoption by employees could lead to under-utilization of the system.</a:t>
            </a:r>
          </a:p>
          <a:p>
            <a:r>
              <a:rPr lang="en-US" sz="2600" dirty="0">
                <a:solidFill>
                  <a:schemeClr val="bg1"/>
                </a:solidFill>
              </a:rPr>
              <a:t>Integration with existing payment gateways or benefits systems may face technical challenges.</a:t>
            </a:r>
          </a:p>
          <a:p>
            <a:endParaRPr lang="en-US" dirty="0"/>
          </a:p>
        </p:txBody>
      </p:sp>
      <p:sp>
        <p:nvSpPr>
          <p:cNvPr id="4" name="Content Placeholder 3">
            <a:extLst>
              <a:ext uri="{FF2B5EF4-FFF2-40B4-BE49-F238E27FC236}">
                <a16:creationId xmlns:a16="http://schemas.microsoft.com/office/drawing/2014/main" id="{7C93280E-69F3-347C-1BC8-302131EBAA97}"/>
              </a:ext>
            </a:extLst>
          </p:cNvPr>
          <p:cNvSpPr>
            <a:spLocks noGrp="1"/>
          </p:cNvSpPr>
          <p:nvPr>
            <p:ph sz="half" idx="2"/>
          </p:nvPr>
        </p:nvSpPr>
        <p:spPr>
          <a:xfrm>
            <a:off x="5594122" y="2128838"/>
            <a:ext cx="6407378" cy="4172473"/>
          </a:xfrm>
        </p:spPr>
        <p:txBody>
          <a:bodyPr>
            <a:normAutofit fontScale="70000" lnSpcReduction="20000"/>
          </a:bodyPr>
          <a:lstStyle/>
          <a:p>
            <a:pPr marL="0" indent="0">
              <a:buNone/>
            </a:pPr>
            <a:r>
              <a:rPr lang="en-US" sz="2600" dirty="0">
                <a:solidFill>
                  <a:schemeClr val="bg1"/>
                </a:solidFill>
                <a:latin typeface="+mj-lt"/>
              </a:rPr>
              <a:t>Assumptions:</a:t>
            </a:r>
          </a:p>
          <a:p>
            <a:pPr marL="0" indent="0">
              <a:buNone/>
            </a:pPr>
            <a:r>
              <a:rPr lang="en-US" sz="2600" dirty="0">
                <a:solidFill>
                  <a:schemeClr val="bg1"/>
                </a:solidFill>
              </a:rPr>
              <a:t>•Employees have access to and are comfortable using digital devices.</a:t>
            </a:r>
          </a:p>
          <a:p>
            <a:pPr marL="0" indent="0">
              <a:buNone/>
            </a:pPr>
            <a:r>
              <a:rPr lang="en-US" sz="2600" dirty="0">
                <a:solidFill>
                  <a:schemeClr val="bg1"/>
                </a:solidFill>
              </a:rPr>
              <a:t>•Reliable internet infrastructure and IT support are in place.</a:t>
            </a:r>
          </a:p>
          <a:p>
            <a:pPr marL="0" indent="0">
              <a:buNone/>
            </a:pPr>
            <a:r>
              <a:rPr lang="en-US" sz="2600" dirty="0">
                <a:solidFill>
                  <a:schemeClr val="bg1"/>
                </a:solidFill>
              </a:rPr>
              <a:t>•Canteen staff will be trained and ready to use the system.</a:t>
            </a:r>
          </a:p>
          <a:p>
            <a:pPr marL="0" indent="0">
              <a:buNone/>
            </a:pPr>
            <a:r>
              <a:rPr lang="en-US" sz="2600" dirty="0">
                <a:solidFill>
                  <a:schemeClr val="bg1"/>
                </a:solidFill>
              </a:rPr>
              <a:t>•The current payment systems and seating capacity are sufficient with optimization.</a:t>
            </a:r>
          </a:p>
          <a:p>
            <a:pPr marL="0" indent="0">
              <a:buNone/>
            </a:pPr>
            <a:r>
              <a:rPr lang="en-US" sz="2600" dirty="0">
                <a:solidFill>
                  <a:schemeClr val="bg1"/>
                </a:solidFill>
              </a:rPr>
              <a:t>•The project has an adequate budget and resources.</a:t>
            </a:r>
          </a:p>
          <a:p>
            <a:pPr marL="0" indent="0">
              <a:buNone/>
            </a:pPr>
            <a:r>
              <a:rPr lang="en-US" sz="2600" dirty="0">
                <a:solidFill>
                  <a:schemeClr val="bg1"/>
                </a:solidFill>
              </a:rPr>
              <a:t>•Employees and management will adopt the system.</a:t>
            </a:r>
          </a:p>
          <a:p>
            <a:pPr marL="0" indent="0">
              <a:buNone/>
            </a:pPr>
            <a:r>
              <a:rPr lang="en-US" sz="2600" dirty="0">
                <a:solidFill>
                  <a:schemeClr val="bg1"/>
                </a:solidFill>
              </a:rPr>
              <a:t>•Menu and inventory management will support the system’s features.</a:t>
            </a:r>
          </a:p>
          <a:p>
            <a:pPr marL="0" indent="0">
              <a:buNone/>
            </a:pPr>
            <a:r>
              <a:rPr lang="en-US" sz="2600" dirty="0">
                <a:solidFill>
                  <a:schemeClr val="bg1"/>
                </a:solidFill>
              </a:rPr>
              <a:t>•The system will comply with data privacy and financial regulations.</a:t>
            </a:r>
          </a:p>
          <a:p>
            <a:pPr marL="0" indent="0">
              <a:buNone/>
            </a:pPr>
            <a:r>
              <a:rPr lang="en-US" sz="2600" dirty="0">
                <a:solidFill>
                  <a:schemeClr val="bg1"/>
                </a:solidFill>
              </a:rPr>
              <a:t>•External vendors and dependencies will not cause delays.</a:t>
            </a:r>
          </a:p>
          <a:p>
            <a:pPr marL="0" indent="0">
              <a:buNone/>
            </a:pPr>
            <a:endParaRPr lang="en-US" sz="2000" dirty="0">
              <a:solidFill>
                <a:schemeClr val="bg1"/>
              </a:solidFill>
            </a:endParaRPr>
          </a:p>
          <a:p>
            <a:endParaRPr lang="en-US" sz="1600" dirty="0">
              <a:solidFill>
                <a:schemeClr val="bg1"/>
              </a:solidFill>
            </a:endParaRPr>
          </a:p>
          <a:p>
            <a:endParaRPr lang="en-US" sz="1600" dirty="0">
              <a:solidFill>
                <a:schemeClr val="bg1"/>
              </a:solidFill>
            </a:endParaRPr>
          </a:p>
          <a:p>
            <a:endParaRPr lang="en-US" sz="1600" dirty="0">
              <a:solidFill>
                <a:schemeClr val="bg1"/>
              </a:solidFill>
            </a:endParaRPr>
          </a:p>
          <a:p>
            <a:endParaRPr lang="en-US" dirty="0"/>
          </a:p>
        </p:txBody>
      </p:sp>
      <p:sp>
        <p:nvSpPr>
          <p:cNvPr id="5" name="Date Placeholder 4">
            <a:extLst>
              <a:ext uri="{FF2B5EF4-FFF2-40B4-BE49-F238E27FC236}">
                <a16:creationId xmlns:a16="http://schemas.microsoft.com/office/drawing/2014/main" id="{E2C4DA45-526E-8290-14F1-D620ADC59375}"/>
              </a:ext>
            </a:extLst>
          </p:cNvPr>
          <p:cNvSpPr>
            <a:spLocks noGrp="1"/>
          </p:cNvSpPr>
          <p:nvPr>
            <p:ph type="dt" sz="half" idx="10"/>
          </p:nvPr>
        </p:nvSpPr>
        <p:spPr/>
        <p:txBody>
          <a:bodyPr/>
          <a:lstStyle/>
          <a:p>
            <a:r>
              <a:rPr lang="en-US" dirty="0"/>
              <a:t>15/09/2024</a:t>
            </a:r>
          </a:p>
        </p:txBody>
      </p:sp>
      <p:sp>
        <p:nvSpPr>
          <p:cNvPr id="6" name="Footer Placeholder 5">
            <a:extLst>
              <a:ext uri="{FF2B5EF4-FFF2-40B4-BE49-F238E27FC236}">
                <a16:creationId xmlns:a16="http://schemas.microsoft.com/office/drawing/2014/main" id="{E0F6B66F-DFFB-06AE-B0AC-5F546AF9506A}"/>
              </a:ext>
            </a:extLst>
          </p:cNvPr>
          <p:cNvSpPr>
            <a:spLocks noGrp="1"/>
          </p:cNvSpPr>
          <p:nvPr>
            <p:ph type="ftr" sz="quarter" idx="11"/>
          </p:nvPr>
        </p:nvSpPr>
        <p:spPr/>
        <p:txBody>
          <a:bodyPr/>
          <a:lstStyle/>
          <a:p>
            <a:r>
              <a:rPr lang="en-US" sz="1400" dirty="0"/>
              <a:t>BUSINESS BUILDERS</a:t>
            </a:r>
          </a:p>
        </p:txBody>
      </p:sp>
      <p:sp>
        <p:nvSpPr>
          <p:cNvPr id="7" name="Slide Number Placeholder 6">
            <a:extLst>
              <a:ext uri="{FF2B5EF4-FFF2-40B4-BE49-F238E27FC236}">
                <a16:creationId xmlns:a16="http://schemas.microsoft.com/office/drawing/2014/main" id="{A357538F-C7F0-D78A-A96E-A6B0BF8F91BC}"/>
              </a:ext>
            </a:extLst>
          </p:cNvPr>
          <p:cNvSpPr>
            <a:spLocks noGrp="1"/>
          </p:cNvSpPr>
          <p:nvPr>
            <p:ph type="sldNum" sz="quarter" idx="12"/>
          </p:nvPr>
        </p:nvSpPr>
        <p:spPr/>
        <p:txBody>
          <a:bodyPr/>
          <a:lstStyle/>
          <a:p>
            <a:fld id="{4F6357DA-28E9-40D3-918C-4D14E8263D81}" type="slidenum">
              <a:rPr lang="en-US" smtClean="0"/>
              <a:pPr/>
              <a:t>17</a:t>
            </a:fld>
            <a:endParaRPr lang="en-US" dirty="0"/>
          </a:p>
        </p:txBody>
      </p:sp>
    </p:spTree>
    <p:extLst>
      <p:ext uri="{BB962C8B-B14F-4D97-AF65-F5344CB8AC3E}">
        <p14:creationId xmlns:p14="http://schemas.microsoft.com/office/powerpoint/2010/main" val="2582774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A5F49-6882-B7F2-4E8B-E0D75FF928AB}"/>
              </a:ext>
            </a:extLst>
          </p:cNvPr>
          <p:cNvSpPr>
            <a:spLocks noGrp="1"/>
          </p:cNvSpPr>
          <p:nvPr>
            <p:ph type="title"/>
          </p:nvPr>
        </p:nvSpPr>
        <p:spPr/>
        <p:txBody>
          <a:bodyPr>
            <a:normAutofit/>
          </a:bodyPr>
          <a:lstStyle/>
          <a:p>
            <a:pPr algn="ctr"/>
            <a:r>
              <a:rPr lang="en-CA" sz="2800" dirty="0"/>
              <a:t>SUCCESS CRITERIA</a:t>
            </a:r>
            <a:endParaRPr lang="en-US" sz="2800" dirty="0"/>
          </a:p>
        </p:txBody>
      </p:sp>
      <p:sp>
        <p:nvSpPr>
          <p:cNvPr id="3" name="Content Placeholder 2">
            <a:extLst>
              <a:ext uri="{FF2B5EF4-FFF2-40B4-BE49-F238E27FC236}">
                <a16:creationId xmlns:a16="http://schemas.microsoft.com/office/drawing/2014/main" id="{D43F8DE4-421B-213C-5DEC-59A6364948D7}"/>
              </a:ext>
            </a:extLst>
          </p:cNvPr>
          <p:cNvSpPr>
            <a:spLocks noGrp="1"/>
          </p:cNvSpPr>
          <p:nvPr>
            <p:ph idx="1"/>
          </p:nvPr>
        </p:nvSpPr>
        <p:spPr>
          <a:xfrm>
            <a:off x="680322" y="2336873"/>
            <a:ext cx="5708122" cy="3599316"/>
          </a:xfrm>
        </p:spPr>
        <p:txBody>
          <a:bodyPr>
            <a:normAutofit fontScale="92500" lnSpcReduction="10000"/>
          </a:bodyPr>
          <a:lstStyle/>
          <a:p>
            <a:r>
              <a:rPr lang="en-US" sz="1900" dirty="0">
                <a:solidFill>
                  <a:srgbClr val="302030"/>
                </a:solidFill>
              </a:rPr>
              <a:t>Reduced wait times: Significant decrease in employee waiting times during peak hours.</a:t>
            </a:r>
          </a:p>
          <a:p>
            <a:r>
              <a:rPr lang="en-US" sz="1900" dirty="0">
                <a:solidFill>
                  <a:srgbClr val="302030"/>
                </a:solidFill>
              </a:rPr>
              <a:t>Employee satisfaction: Positive feedback from employees regarding the ease of ordering and the overall dining experience.</a:t>
            </a:r>
          </a:p>
          <a:p>
            <a:r>
              <a:rPr lang="en-US" sz="1900" dirty="0">
                <a:solidFill>
                  <a:srgbClr val="302030"/>
                </a:solidFill>
              </a:rPr>
              <a:t>Increased operational efficiency: Improved kitchen and canteen staff efficiency through pre-orders and real-time tracking.</a:t>
            </a:r>
          </a:p>
          <a:p>
            <a:r>
              <a:rPr lang="en-US" sz="1900" dirty="0">
                <a:solidFill>
                  <a:srgbClr val="302030"/>
                </a:solidFill>
              </a:rPr>
              <a:t>Cost savings: Reduction in food waste and optimized use of canteen resources.</a:t>
            </a:r>
          </a:p>
          <a:p>
            <a:pPr marL="0" indent="0">
              <a:buNone/>
            </a:pPr>
            <a:r>
              <a:rPr lang="en-US" dirty="0"/>
              <a:t>________________________________________</a:t>
            </a:r>
          </a:p>
          <a:p>
            <a:endParaRPr lang="en-US" dirty="0"/>
          </a:p>
        </p:txBody>
      </p:sp>
      <p:sp>
        <p:nvSpPr>
          <p:cNvPr id="4" name="Date Placeholder 3">
            <a:extLst>
              <a:ext uri="{FF2B5EF4-FFF2-40B4-BE49-F238E27FC236}">
                <a16:creationId xmlns:a16="http://schemas.microsoft.com/office/drawing/2014/main" id="{8078A22F-A555-6202-9DA0-42B7CACDBE89}"/>
              </a:ext>
            </a:extLst>
          </p:cNvPr>
          <p:cNvSpPr>
            <a:spLocks noGrp="1"/>
          </p:cNvSpPr>
          <p:nvPr>
            <p:ph type="dt" sz="half" idx="10"/>
          </p:nvPr>
        </p:nvSpPr>
        <p:spPr/>
        <p:txBody>
          <a:bodyPr/>
          <a:lstStyle/>
          <a:p>
            <a:r>
              <a:rPr lang="en-US" dirty="0"/>
              <a:t>15/09/2024</a:t>
            </a:r>
          </a:p>
        </p:txBody>
      </p:sp>
      <p:sp>
        <p:nvSpPr>
          <p:cNvPr id="5" name="Footer Placeholder 4">
            <a:extLst>
              <a:ext uri="{FF2B5EF4-FFF2-40B4-BE49-F238E27FC236}">
                <a16:creationId xmlns:a16="http://schemas.microsoft.com/office/drawing/2014/main" id="{D9CD59AA-51EB-7BE5-6DD1-4C56157252F8}"/>
              </a:ext>
            </a:extLst>
          </p:cNvPr>
          <p:cNvSpPr>
            <a:spLocks noGrp="1"/>
          </p:cNvSpPr>
          <p:nvPr>
            <p:ph type="ftr" sz="quarter" idx="11"/>
          </p:nvPr>
        </p:nvSpPr>
        <p:spPr>
          <a:xfrm>
            <a:off x="680321" y="5936187"/>
            <a:ext cx="6870660" cy="365125"/>
          </a:xfrm>
        </p:spPr>
        <p:txBody>
          <a:bodyPr/>
          <a:lstStyle/>
          <a:p>
            <a:r>
              <a:rPr lang="en-CA" sz="1400" dirty="0"/>
              <a:t>BUSINESS BUILDERS</a:t>
            </a:r>
            <a:endParaRPr lang="en-US" sz="1400" dirty="0"/>
          </a:p>
        </p:txBody>
      </p:sp>
      <p:sp>
        <p:nvSpPr>
          <p:cNvPr id="6" name="Slide Number Placeholder 5">
            <a:extLst>
              <a:ext uri="{FF2B5EF4-FFF2-40B4-BE49-F238E27FC236}">
                <a16:creationId xmlns:a16="http://schemas.microsoft.com/office/drawing/2014/main" id="{6E27D356-505E-6753-7439-355988BCE89A}"/>
              </a:ext>
            </a:extLst>
          </p:cNvPr>
          <p:cNvSpPr>
            <a:spLocks noGrp="1"/>
          </p:cNvSpPr>
          <p:nvPr>
            <p:ph type="sldNum" sz="quarter" idx="12"/>
          </p:nvPr>
        </p:nvSpPr>
        <p:spPr/>
        <p:txBody>
          <a:bodyPr/>
          <a:lstStyle/>
          <a:p>
            <a:fld id="{4F6357DA-28E9-40D3-918C-4D14E8263D81}" type="slidenum">
              <a:rPr lang="en-US" smtClean="0"/>
              <a:pPr/>
              <a:t>18</a:t>
            </a:fld>
            <a:endParaRPr lang="en-US" dirty="0"/>
          </a:p>
        </p:txBody>
      </p:sp>
      <p:pic>
        <p:nvPicPr>
          <p:cNvPr id="8" name="Picture 7" descr="food delivery.png"/>
          <p:cNvPicPr>
            <a:picLocks noChangeAspect="1"/>
          </p:cNvPicPr>
          <p:nvPr/>
        </p:nvPicPr>
        <p:blipFill>
          <a:blip r:embed="rId2"/>
          <a:stretch>
            <a:fillRect/>
          </a:stretch>
        </p:blipFill>
        <p:spPr>
          <a:xfrm>
            <a:off x="6438900" y="2114550"/>
            <a:ext cx="4667250" cy="3600450"/>
          </a:xfrm>
          <a:prstGeom prst="rect">
            <a:avLst/>
          </a:prstGeom>
        </p:spPr>
      </p:pic>
    </p:spTree>
    <p:extLst>
      <p:ext uri="{BB962C8B-B14F-4D97-AF65-F5344CB8AC3E}">
        <p14:creationId xmlns:p14="http://schemas.microsoft.com/office/powerpoint/2010/main" val="34525500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9364E-BE6E-E04A-46BE-E8685D84F725}"/>
              </a:ext>
            </a:extLst>
          </p:cNvPr>
          <p:cNvSpPr>
            <a:spLocks noGrp="1"/>
          </p:cNvSpPr>
          <p:nvPr>
            <p:ph type="title"/>
          </p:nvPr>
        </p:nvSpPr>
        <p:spPr/>
        <p:txBody>
          <a:bodyPr/>
          <a:lstStyle/>
          <a:p>
            <a:pPr algn="ctr"/>
            <a:r>
              <a:rPr lang="en-CA" dirty="0"/>
              <a:t>KEY DEPENDENCIES</a:t>
            </a:r>
            <a:endParaRPr lang="en-US" dirty="0"/>
          </a:p>
        </p:txBody>
      </p:sp>
      <p:sp>
        <p:nvSpPr>
          <p:cNvPr id="4" name="Date Placeholder 3">
            <a:extLst>
              <a:ext uri="{FF2B5EF4-FFF2-40B4-BE49-F238E27FC236}">
                <a16:creationId xmlns:a16="http://schemas.microsoft.com/office/drawing/2014/main" id="{4294073D-A113-95C6-BBAC-7C3DB918D68D}"/>
              </a:ext>
            </a:extLst>
          </p:cNvPr>
          <p:cNvSpPr>
            <a:spLocks noGrp="1"/>
          </p:cNvSpPr>
          <p:nvPr>
            <p:ph type="dt" sz="half" idx="10"/>
          </p:nvPr>
        </p:nvSpPr>
        <p:spPr/>
        <p:txBody>
          <a:bodyPr/>
          <a:lstStyle/>
          <a:p>
            <a:r>
              <a:rPr lang="en-US" dirty="0"/>
              <a:t>15/09/2024</a:t>
            </a:r>
          </a:p>
        </p:txBody>
      </p:sp>
      <p:sp>
        <p:nvSpPr>
          <p:cNvPr id="5" name="Footer Placeholder 4">
            <a:extLst>
              <a:ext uri="{FF2B5EF4-FFF2-40B4-BE49-F238E27FC236}">
                <a16:creationId xmlns:a16="http://schemas.microsoft.com/office/drawing/2014/main" id="{13ABF9CB-2A40-28AD-2619-42231099DFA9}"/>
              </a:ext>
            </a:extLst>
          </p:cNvPr>
          <p:cNvSpPr>
            <a:spLocks noGrp="1"/>
          </p:cNvSpPr>
          <p:nvPr>
            <p:ph type="ftr" sz="quarter" idx="11"/>
          </p:nvPr>
        </p:nvSpPr>
        <p:spPr/>
        <p:txBody>
          <a:bodyPr/>
          <a:lstStyle/>
          <a:p>
            <a:r>
              <a:rPr lang="en-CA" sz="1400" dirty="0"/>
              <a:t>BUSINESS BUILDERS</a:t>
            </a:r>
            <a:endParaRPr lang="en-US" sz="1400" dirty="0"/>
          </a:p>
        </p:txBody>
      </p:sp>
      <p:sp>
        <p:nvSpPr>
          <p:cNvPr id="6" name="Slide Number Placeholder 5">
            <a:extLst>
              <a:ext uri="{FF2B5EF4-FFF2-40B4-BE49-F238E27FC236}">
                <a16:creationId xmlns:a16="http://schemas.microsoft.com/office/drawing/2014/main" id="{D206EAEA-D72A-6F70-9B79-3BA25ADA4437}"/>
              </a:ext>
            </a:extLst>
          </p:cNvPr>
          <p:cNvSpPr>
            <a:spLocks noGrp="1"/>
          </p:cNvSpPr>
          <p:nvPr>
            <p:ph type="sldNum" sz="quarter" idx="12"/>
          </p:nvPr>
        </p:nvSpPr>
        <p:spPr/>
        <p:txBody>
          <a:bodyPr/>
          <a:lstStyle/>
          <a:p>
            <a:fld id="{4F6357DA-28E9-40D3-918C-4D14E8263D81}" type="slidenum">
              <a:rPr lang="en-US" smtClean="0"/>
              <a:pPr/>
              <a:t>19</a:t>
            </a:fld>
            <a:endParaRPr lang="en-US" dirty="0"/>
          </a:p>
        </p:txBody>
      </p:sp>
      <p:sp>
        <p:nvSpPr>
          <p:cNvPr id="11" name="Content Placeholder 10">
            <a:extLst>
              <a:ext uri="{FF2B5EF4-FFF2-40B4-BE49-F238E27FC236}">
                <a16:creationId xmlns:a16="http://schemas.microsoft.com/office/drawing/2014/main" id="{487BA7F4-5D6A-F7F5-5572-79D6351DD9E3}"/>
              </a:ext>
            </a:extLst>
          </p:cNvPr>
          <p:cNvSpPr>
            <a:spLocks noGrp="1"/>
          </p:cNvSpPr>
          <p:nvPr>
            <p:ph idx="1"/>
          </p:nvPr>
        </p:nvSpPr>
        <p:spPr>
          <a:xfrm>
            <a:off x="328613" y="2071688"/>
            <a:ext cx="9965569" cy="3864501"/>
          </a:xfrm>
        </p:spPr>
        <p:txBody>
          <a:bodyPr>
            <a:normAutofit/>
          </a:bodyPr>
          <a:lstStyle/>
          <a:p>
            <a:r>
              <a:rPr lang="en-US" sz="1800" b="1" dirty="0">
                <a:solidFill>
                  <a:schemeClr val="bg1"/>
                </a:solidFill>
              </a:rPr>
              <a:t>Internet and IT Infrastructure:</a:t>
            </a:r>
            <a:r>
              <a:rPr lang="en-US" sz="1800" dirty="0">
                <a:solidFill>
                  <a:schemeClr val="bg1"/>
                </a:solidFill>
              </a:rPr>
              <a:t> Reliable connectivity and infrastructure.</a:t>
            </a:r>
          </a:p>
          <a:p>
            <a:r>
              <a:rPr lang="en-US" sz="1800" b="1" dirty="0">
                <a:solidFill>
                  <a:schemeClr val="bg1"/>
                </a:solidFill>
              </a:rPr>
              <a:t>Payment and Benefits Integration:</a:t>
            </a:r>
            <a:r>
              <a:rPr lang="en-US" sz="1800" dirty="0">
                <a:solidFill>
                  <a:schemeClr val="bg1"/>
                </a:solidFill>
              </a:rPr>
              <a:t> Connect with payment systems and benefits platforms.</a:t>
            </a:r>
          </a:p>
          <a:p>
            <a:r>
              <a:rPr lang="en-US" sz="1800" b="1" dirty="0">
                <a:solidFill>
                  <a:schemeClr val="bg1"/>
                </a:solidFill>
              </a:rPr>
              <a:t>Canteen Staff:</a:t>
            </a:r>
            <a:r>
              <a:rPr lang="en-US" sz="1800" dirty="0">
                <a:solidFill>
                  <a:schemeClr val="bg1"/>
                </a:solidFill>
              </a:rPr>
              <a:t> Ensure availability and training.</a:t>
            </a:r>
          </a:p>
          <a:p>
            <a:r>
              <a:rPr lang="en-US" sz="1800" b="1" dirty="0">
                <a:solidFill>
                  <a:schemeClr val="bg1"/>
                </a:solidFill>
              </a:rPr>
              <a:t>Support and Adoption:</a:t>
            </a:r>
            <a:r>
              <a:rPr lang="en-US" sz="1800" dirty="0">
                <a:solidFill>
                  <a:schemeClr val="bg1"/>
                </a:solidFill>
              </a:rPr>
              <a:t> Management backing and employee buy-in.</a:t>
            </a:r>
          </a:p>
          <a:p>
            <a:r>
              <a:rPr lang="en-US" sz="1800" b="1" dirty="0">
                <a:solidFill>
                  <a:schemeClr val="bg1"/>
                </a:solidFill>
              </a:rPr>
              <a:t>Vendor Quality:</a:t>
            </a:r>
            <a:r>
              <a:rPr lang="en-US" sz="1800" dirty="0">
                <a:solidFill>
                  <a:schemeClr val="bg1"/>
                </a:solidFill>
              </a:rPr>
              <a:t> Timely and high-quality work from third-party vendors.</a:t>
            </a:r>
          </a:p>
          <a:p>
            <a:r>
              <a:rPr lang="en-US" sz="1800" b="1" dirty="0">
                <a:solidFill>
                  <a:schemeClr val="bg1"/>
                </a:solidFill>
              </a:rPr>
              <a:t>Compliance:</a:t>
            </a:r>
            <a:r>
              <a:rPr lang="en-US" sz="1800" dirty="0">
                <a:solidFill>
                  <a:schemeClr val="bg1"/>
                </a:solidFill>
              </a:rPr>
              <a:t> Adhere to data privacy and payment security regulations.</a:t>
            </a:r>
          </a:p>
          <a:p>
            <a:r>
              <a:rPr lang="en-US" sz="1800" b="1" dirty="0">
                <a:solidFill>
                  <a:schemeClr val="bg1"/>
                </a:solidFill>
              </a:rPr>
              <a:t>Resources:</a:t>
            </a:r>
            <a:r>
              <a:rPr lang="en-US" sz="1800" dirty="0">
                <a:solidFill>
                  <a:schemeClr val="bg1"/>
                </a:solidFill>
              </a:rPr>
              <a:t> Sufficient budget and project team.</a:t>
            </a:r>
          </a:p>
          <a:p>
            <a:r>
              <a:rPr lang="en-US" sz="1800" b="1" dirty="0">
                <a:solidFill>
                  <a:schemeClr val="bg1"/>
                </a:solidFill>
              </a:rPr>
              <a:t>Training and Testing:</a:t>
            </a:r>
            <a:r>
              <a:rPr lang="en-US" sz="1800" dirty="0">
                <a:solidFill>
                  <a:schemeClr val="bg1"/>
                </a:solidFill>
              </a:rPr>
              <a:t> Effective training and feedback from pilot testing.</a:t>
            </a:r>
          </a:p>
        </p:txBody>
      </p:sp>
    </p:spTree>
    <p:extLst>
      <p:ext uri="{BB962C8B-B14F-4D97-AF65-F5344CB8AC3E}">
        <p14:creationId xmlns:p14="http://schemas.microsoft.com/office/powerpoint/2010/main" val="1221753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8C553516-5C72-4D87-B46F-91D466877B67}"/>
              </a:ext>
            </a:extLst>
          </p:cNvPr>
          <p:cNvSpPr>
            <a:spLocks noGrp="1"/>
          </p:cNvSpPr>
          <p:nvPr>
            <p:ph type="body" sz="quarter" idx="14"/>
          </p:nvPr>
        </p:nvSpPr>
        <p:spPr/>
        <p:txBody>
          <a:bodyPr>
            <a:normAutofit fontScale="70000" lnSpcReduction="20000"/>
          </a:bodyPr>
          <a:lstStyle/>
          <a:p>
            <a:r>
              <a:rPr lang="en-US" dirty="0"/>
              <a:t>About</a:t>
            </a:r>
          </a:p>
        </p:txBody>
      </p:sp>
      <p:sp>
        <p:nvSpPr>
          <p:cNvPr id="3" name="Date Placeholder 2">
            <a:extLst>
              <a:ext uri="{FF2B5EF4-FFF2-40B4-BE49-F238E27FC236}">
                <a16:creationId xmlns:a16="http://schemas.microsoft.com/office/drawing/2014/main" id="{7BAA9AFE-9410-4506-BB86-B28E4E67CE6B}"/>
              </a:ext>
            </a:extLst>
          </p:cNvPr>
          <p:cNvSpPr>
            <a:spLocks noGrp="1"/>
          </p:cNvSpPr>
          <p:nvPr>
            <p:ph type="dt" sz="half" idx="10"/>
          </p:nvPr>
        </p:nvSpPr>
        <p:spPr/>
        <p:txBody>
          <a:bodyPr/>
          <a:lstStyle/>
          <a:p>
            <a:r>
              <a:rPr lang="en-US" dirty="0"/>
              <a:t>5/09/2024</a:t>
            </a:r>
          </a:p>
        </p:txBody>
      </p:sp>
      <p:sp>
        <p:nvSpPr>
          <p:cNvPr id="4" name="Footer Placeholder 3">
            <a:extLst>
              <a:ext uri="{FF2B5EF4-FFF2-40B4-BE49-F238E27FC236}">
                <a16:creationId xmlns:a16="http://schemas.microsoft.com/office/drawing/2014/main" id="{92EB8589-4778-44CD-881F-7A7231F619F4}"/>
              </a:ext>
            </a:extLst>
          </p:cNvPr>
          <p:cNvSpPr>
            <a:spLocks noGrp="1"/>
          </p:cNvSpPr>
          <p:nvPr>
            <p:ph type="ftr" sz="quarter" idx="11"/>
          </p:nvPr>
        </p:nvSpPr>
        <p:spPr/>
        <p:txBody>
          <a:bodyPr/>
          <a:lstStyle/>
          <a:p>
            <a:r>
              <a:rPr lang="en-CA" sz="1400" dirty="0">
                <a:solidFill>
                  <a:schemeClr val="tx1"/>
                </a:solidFill>
              </a:rPr>
              <a:t>BUSINESS BUILDERS</a:t>
            </a:r>
            <a:endParaRPr lang="en-US" sz="1400" dirty="0">
              <a:solidFill>
                <a:schemeClr val="tx1"/>
              </a:solidFill>
            </a:endParaRPr>
          </a:p>
        </p:txBody>
      </p:sp>
      <p:sp>
        <p:nvSpPr>
          <p:cNvPr id="5" name="Slide Number Placeholder 4">
            <a:extLst>
              <a:ext uri="{FF2B5EF4-FFF2-40B4-BE49-F238E27FC236}">
                <a16:creationId xmlns:a16="http://schemas.microsoft.com/office/drawing/2014/main" id="{E419B032-9B39-4E33-A8E4-7843247F4036}"/>
              </a:ext>
            </a:extLst>
          </p:cNvPr>
          <p:cNvSpPr>
            <a:spLocks noGrp="1"/>
          </p:cNvSpPr>
          <p:nvPr>
            <p:ph type="sldNum" sz="quarter" idx="12"/>
          </p:nvPr>
        </p:nvSpPr>
        <p:spPr/>
        <p:txBody>
          <a:bodyPr/>
          <a:lstStyle/>
          <a:p>
            <a:fld id="{4F6357DA-28E9-40D3-918C-4D14E8263D81}" type="slidenum">
              <a:rPr lang="en-US" smtClean="0"/>
              <a:pPr/>
              <a:t>2</a:t>
            </a:fld>
            <a:endParaRPr lang="en-US" dirty="0"/>
          </a:p>
        </p:txBody>
      </p:sp>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p:txBody>
          <a:bodyPr>
            <a:normAutofit fontScale="90000"/>
          </a:bodyPr>
          <a:lstStyle/>
          <a:p>
            <a:pPr algn="ctr"/>
            <a:r>
              <a:rPr lang="en-US" b="1" dirty="0">
                <a:solidFill>
                  <a:schemeClr val="tx1"/>
                </a:solidFill>
              </a:rPr>
              <a:t>introduction</a:t>
            </a:r>
          </a:p>
        </p:txBody>
      </p:sp>
      <p:sp>
        <p:nvSpPr>
          <p:cNvPr id="18" name="Subtitle 17">
            <a:extLst>
              <a:ext uri="{FF2B5EF4-FFF2-40B4-BE49-F238E27FC236}">
                <a16:creationId xmlns:a16="http://schemas.microsoft.com/office/drawing/2014/main" id="{37F7ED61-C894-4A41-AC49-EFA304B05229}"/>
              </a:ext>
            </a:extLst>
          </p:cNvPr>
          <p:cNvSpPr>
            <a:spLocks noGrp="1"/>
          </p:cNvSpPr>
          <p:nvPr>
            <p:ph type="subTitle" idx="1"/>
          </p:nvPr>
        </p:nvSpPr>
        <p:spPr>
          <a:xfrm>
            <a:off x="838201" y="1454764"/>
            <a:ext cx="3684814" cy="3312108"/>
          </a:xfrm>
        </p:spPr>
        <p:txBody>
          <a:bodyPr>
            <a:noAutofit/>
          </a:bodyPr>
          <a:lstStyle/>
          <a:p>
            <a:r>
              <a:rPr lang="en-US" sz="1800" dirty="0">
                <a:solidFill>
                  <a:schemeClr val="bg1"/>
                </a:solidFill>
              </a:rPr>
              <a:t>Unilever is a British-Dutch FMCG company based in London, England. Its products are sold in about 190 countries. The UK offices have 1,500 employees across 12 floors, with only 2 canteens that can seat around 150 people each.</a:t>
            </a:r>
          </a:p>
        </p:txBody>
      </p:sp>
      <p:pic>
        <p:nvPicPr>
          <p:cNvPr id="19" name="Picture 18">
            <a:extLst>
              <a:ext uri="{FF2B5EF4-FFF2-40B4-BE49-F238E27FC236}">
                <a16:creationId xmlns:a16="http://schemas.microsoft.com/office/drawing/2014/main" id="{F59CA6F6-D873-BFD9-B672-05AAFF2F1AA4}"/>
              </a:ext>
            </a:extLst>
          </p:cNvPr>
          <p:cNvPicPr>
            <a:picLocks noChangeAspect="1"/>
          </p:cNvPicPr>
          <p:nvPr/>
        </p:nvPicPr>
        <p:blipFill>
          <a:blip r:embed="rId2"/>
          <a:stretch>
            <a:fillRect/>
          </a:stretch>
        </p:blipFill>
        <p:spPr>
          <a:xfrm>
            <a:off x="4633784" y="0"/>
            <a:ext cx="7552770" cy="6858000"/>
          </a:xfrm>
          <a:prstGeom prst="rect">
            <a:avLst/>
          </a:prstGeom>
        </p:spPr>
      </p:pic>
    </p:spTree>
    <p:extLst>
      <p:ext uri="{BB962C8B-B14F-4D97-AF65-F5344CB8AC3E}">
        <p14:creationId xmlns:p14="http://schemas.microsoft.com/office/powerpoint/2010/main" val="27039027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3200" dirty="0"/>
              <a:t>KEY POINTS OF CONTACTS</a:t>
            </a:r>
            <a:endParaRPr lang="en-US" sz="3200" dirty="0"/>
          </a:p>
        </p:txBody>
      </p:sp>
      <p:sp>
        <p:nvSpPr>
          <p:cNvPr id="3" name="Date Placeholder 2"/>
          <p:cNvSpPr>
            <a:spLocks noGrp="1"/>
          </p:cNvSpPr>
          <p:nvPr>
            <p:ph type="dt" sz="half" idx="10"/>
          </p:nvPr>
        </p:nvSpPr>
        <p:spPr>
          <a:xfrm>
            <a:off x="7550981" y="6129338"/>
            <a:ext cx="2743200" cy="442912"/>
          </a:xfrm>
        </p:spPr>
        <p:txBody>
          <a:bodyPr/>
          <a:lstStyle/>
          <a:p>
            <a:r>
              <a:rPr lang="en-US" dirty="0"/>
              <a:t>15/09/2024</a:t>
            </a:r>
          </a:p>
        </p:txBody>
      </p:sp>
      <p:sp>
        <p:nvSpPr>
          <p:cNvPr id="4" name="Footer Placeholder 3"/>
          <p:cNvSpPr>
            <a:spLocks noGrp="1"/>
          </p:cNvSpPr>
          <p:nvPr>
            <p:ph type="ftr" sz="quarter" idx="11"/>
          </p:nvPr>
        </p:nvSpPr>
        <p:spPr>
          <a:xfrm>
            <a:off x="680321" y="6186488"/>
            <a:ext cx="6870660" cy="485775"/>
          </a:xfrm>
        </p:spPr>
        <p:txBody>
          <a:bodyPr/>
          <a:lstStyle/>
          <a:p>
            <a:r>
              <a:rPr lang="en-CA" sz="1400" dirty="0"/>
              <a:t>BUSINESS BUILDERS </a:t>
            </a:r>
            <a:endParaRPr lang="en-US" sz="14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20</a:t>
            </a:fld>
            <a:endParaRPr lang="en-US" dirty="0"/>
          </a:p>
        </p:txBody>
      </p:sp>
      <p:sp>
        <p:nvSpPr>
          <p:cNvPr id="6" name="TextBox 5"/>
          <p:cNvSpPr txBox="1"/>
          <p:nvPr/>
        </p:nvSpPr>
        <p:spPr>
          <a:xfrm>
            <a:off x="257174" y="2214562"/>
            <a:ext cx="10544175" cy="3970318"/>
          </a:xfrm>
          <a:prstGeom prst="rect">
            <a:avLst/>
          </a:prstGeom>
          <a:noFill/>
        </p:spPr>
        <p:txBody>
          <a:bodyPr wrap="square" rtlCol="0">
            <a:spAutoFit/>
          </a:bodyPr>
          <a:lstStyle/>
          <a:p>
            <a:r>
              <a:rPr lang="en-US" dirty="0">
                <a:solidFill>
                  <a:schemeClr val="bg1"/>
                </a:solidFill>
              </a:rPr>
              <a:t>Key Contacts for Smooth Communication and Issue Resolution:</a:t>
            </a:r>
          </a:p>
          <a:p>
            <a:endParaRPr lang="en-US" dirty="0">
              <a:solidFill>
                <a:schemeClr val="bg1"/>
              </a:solidFill>
            </a:endParaRPr>
          </a:p>
          <a:p>
            <a:r>
              <a:rPr lang="en-US" dirty="0">
                <a:solidFill>
                  <a:schemeClr val="bg1"/>
                </a:solidFill>
              </a:rPr>
              <a:t>- Scrum Master: Coordinates the overall project.</a:t>
            </a:r>
          </a:p>
          <a:p>
            <a:r>
              <a:rPr lang="en-US" dirty="0">
                <a:solidFill>
                  <a:schemeClr val="bg1"/>
                </a:solidFill>
              </a:rPr>
              <a:t>- Development Team Support: Ensures environment readiness and provides technical support.</a:t>
            </a:r>
          </a:p>
          <a:p>
            <a:r>
              <a:rPr lang="en-US" dirty="0">
                <a:solidFill>
                  <a:schemeClr val="bg1"/>
                </a:solidFill>
              </a:rPr>
              <a:t>- IT Support/Infrastructure Team: Handles IT and network support.</a:t>
            </a:r>
          </a:p>
          <a:p>
            <a:r>
              <a:rPr lang="en-US" dirty="0">
                <a:solidFill>
                  <a:schemeClr val="bg1"/>
                </a:solidFill>
              </a:rPr>
              <a:t>- Payment Gateway Provider: Manages payment processing integration.</a:t>
            </a:r>
          </a:p>
          <a:p>
            <a:r>
              <a:rPr lang="en-US" dirty="0">
                <a:solidFill>
                  <a:schemeClr val="bg1"/>
                </a:solidFill>
              </a:rPr>
              <a:t>- Employee Benefits System Administrator: Oversees benefits integration.</a:t>
            </a:r>
          </a:p>
          <a:p>
            <a:r>
              <a:rPr lang="en-US" dirty="0">
                <a:solidFill>
                  <a:schemeClr val="bg1"/>
                </a:solidFill>
              </a:rPr>
              <a:t>- Canteen Manager: Manages operations and staff coordination.</a:t>
            </a:r>
          </a:p>
          <a:p>
            <a:r>
              <a:rPr lang="en-US" dirty="0">
                <a:solidFill>
                  <a:schemeClr val="bg1"/>
                </a:solidFill>
              </a:rPr>
              <a:t>- UX/UI Designer: Focuses on design and user experience.</a:t>
            </a:r>
          </a:p>
          <a:p>
            <a:r>
              <a:rPr lang="en-US" dirty="0">
                <a:solidFill>
                  <a:schemeClr val="bg1"/>
                </a:solidFill>
              </a:rPr>
              <a:t>- Data Analytics/BI Specialist: Manages data analysis and reporting.</a:t>
            </a:r>
          </a:p>
          <a:p>
            <a:r>
              <a:rPr lang="en-US" dirty="0">
                <a:solidFill>
                  <a:schemeClr val="bg1"/>
                </a:solidFill>
              </a:rPr>
              <a:t>- Compliance Officer: Ensures legal and regulatory compliance.</a:t>
            </a:r>
          </a:p>
          <a:p>
            <a:r>
              <a:rPr lang="en-US" dirty="0">
                <a:solidFill>
                  <a:schemeClr val="bg1"/>
                </a:solidFill>
              </a:rPr>
              <a:t>- Helpdesk: Provides support and resolves issues.</a:t>
            </a:r>
          </a:p>
          <a:p>
            <a:r>
              <a:rPr lang="en-US" dirty="0">
                <a:solidFill>
                  <a:schemeClr val="bg1"/>
                </a:solidFill>
              </a:rPr>
              <a:t>- Vendor/Third-Party Contact: Manages external vendor teams.</a:t>
            </a:r>
          </a:p>
          <a:p>
            <a:r>
              <a:rPr lang="en-US" dirty="0">
                <a:solidFill>
                  <a:schemeClr val="bg1"/>
                </a:solidFill>
              </a:rPr>
              <a:t>- Training Coordinator: Handles training and on boarding.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DAF88-8CFF-59E9-8E73-57F40ACC2618}"/>
              </a:ext>
            </a:extLst>
          </p:cNvPr>
          <p:cNvSpPr>
            <a:spLocks noGrp="1"/>
          </p:cNvSpPr>
          <p:nvPr>
            <p:ph type="title"/>
          </p:nvPr>
        </p:nvSpPr>
        <p:spPr/>
        <p:txBody>
          <a:bodyPr/>
          <a:lstStyle/>
          <a:p>
            <a:pPr algn="ctr"/>
            <a:r>
              <a:rPr lang="en-CA" dirty="0"/>
              <a:t>“AS-IS PROCESS”</a:t>
            </a:r>
            <a:endParaRPr lang="en-US" dirty="0"/>
          </a:p>
        </p:txBody>
      </p:sp>
      <p:sp>
        <p:nvSpPr>
          <p:cNvPr id="3" name="Date Placeholder 2">
            <a:extLst>
              <a:ext uri="{FF2B5EF4-FFF2-40B4-BE49-F238E27FC236}">
                <a16:creationId xmlns:a16="http://schemas.microsoft.com/office/drawing/2014/main" id="{59A397CF-7B84-10F5-EC13-A3DE33CEE1BA}"/>
              </a:ext>
            </a:extLst>
          </p:cNvPr>
          <p:cNvSpPr>
            <a:spLocks noGrp="1"/>
          </p:cNvSpPr>
          <p:nvPr>
            <p:ph type="dt" sz="half" idx="10"/>
          </p:nvPr>
        </p:nvSpPr>
        <p:spPr/>
        <p:txBody>
          <a:bodyPr/>
          <a:lstStyle/>
          <a:p>
            <a:r>
              <a:rPr lang="en-US" dirty="0"/>
              <a:t>15/09/2024</a:t>
            </a:r>
          </a:p>
        </p:txBody>
      </p:sp>
      <p:sp>
        <p:nvSpPr>
          <p:cNvPr id="4" name="Footer Placeholder 3">
            <a:extLst>
              <a:ext uri="{FF2B5EF4-FFF2-40B4-BE49-F238E27FC236}">
                <a16:creationId xmlns:a16="http://schemas.microsoft.com/office/drawing/2014/main" id="{7AD890D1-F24A-F7E6-B216-22DF661C3AD4}"/>
              </a:ext>
            </a:extLst>
          </p:cNvPr>
          <p:cNvSpPr>
            <a:spLocks noGrp="1"/>
          </p:cNvSpPr>
          <p:nvPr>
            <p:ph type="ftr" sz="quarter" idx="11"/>
          </p:nvPr>
        </p:nvSpPr>
        <p:spPr/>
        <p:txBody>
          <a:bodyPr/>
          <a:lstStyle/>
          <a:p>
            <a:r>
              <a:rPr lang="en-CA" sz="1400" dirty="0"/>
              <a:t>BUSINESS BUILDERS</a:t>
            </a:r>
            <a:endParaRPr lang="en-US" sz="1400" dirty="0"/>
          </a:p>
        </p:txBody>
      </p:sp>
      <p:sp>
        <p:nvSpPr>
          <p:cNvPr id="5" name="Slide Number Placeholder 4">
            <a:extLst>
              <a:ext uri="{FF2B5EF4-FFF2-40B4-BE49-F238E27FC236}">
                <a16:creationId xmlns:a16="http://schemas.microsoft.com/office/drawing/2014/main" id="{C6793662-A0D0-5234-9249-EA1D1A477C38}"/>
              </a:ext>
            </a:extLst>
          </p:cNvPr>
          <p:cNvSpPr>
            <a:spLocks noGrp="1"/>
          </p:cNvSpPr>
          <p:nvPr>
            <p:ph type="sldNum" sz="quarter" idx="12"/>
          </p:nvPr>
        </p:nvSpPr>
        <p:spPr/>
        <p:txBody>
          <a:bodyPr/>
          <a:lstStyle/>
          <a:p>
            <a:fld id="{4F6357DA-28E9-40D3-918C-4D14E8263D81}" type="slidenum">
              <a:rPr lang="en-US" smtClean="0"/>
              <a:pPr/>
              <a:t>21</a:t>
            </a:fld>
            <a:endParaRPr lang="en-US" dirty="0"/>
          </a:p>
        </p:txBody>
      </p:sp>
      <p:sp>
        <p:nvSpPr>
          <p:cNvPr id="7" name="TextBox 6">
            <a:extLst>
              <a:ext uri="{FF2B5EF4-FFF2-40B4-BE49-F238E27FC236}">
                <a16:creationId xmlns:a16="http://schemas.microsoft.com/office/drawing/2014/main" id="{BEE4B03E-4428-DDB8-E99B-244845DA16C5}"/>
              </a:ext>
            </a:extLst>
          </p:cNvPr>
          <p:cNvSpPr txBox="1"/>
          <p:nvPr/>
        </p:nvSpPr>
        <p:spPr>
          <a:xfrm>
            <a:off x="242888" y="2123267"/>
            <a:ext cx="11415712" cy="2585323"/>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rPr>
              <a:t>Employees would prefer to take their lunch between 12 noon to 1 pm.</a:t>
            </a:r>
          </a:p>
          <a:p>
            <a:pPr marL="285750" indent="-285750">
              <a:buFont typeface="Arial" panose="020B0604020202020204" pitchFamily="34" charset="0"/>
              <a:buChar char="•"/>
            </a:pPr>
            <a:r>
              <a:rPr lang="en-US" dirty="0">
                <a:solidFill>
                  <a:schemeClr val="bg1"/>
                </a:solidFill>
              </a:rPr>
              <a:t>A huge rush in the canteen during lunch hours resulting in employees wasting a lot of time waiting for tables to be vacant.</a:t>
            </a:r>
          </a:p>
          <a:p>
            <a:pPr marL="285750" indent="-285750">
              <a:buFont typeface="Arial" panose="020B0604020202020204" pitchFamily="34" charset="0"/>
              <a:buChar char="•"/>
            </a:pPr>
            <a:r>
              <a:rPr lang="en-US" dirty="0">
                <a:solidFill>
                  <a:schemeClr val="bg1"/>
                </a:solidFill>
              </a:rPr>
              <a:t>It takes around 60 minutes for employees to go and come back from lunch.</a:t>
            </a:r>
          </a:p>
          <a:p>
            <a:pPr marL="285750" indent="-285750">
              <a:buFont typeface="Arial" panose="020B0604020202020204" pitchFamily="34" charset="0"/>
              <a:buChar char="•"/>
            </a:pPr>
            <a:r>
              <a:rPr lang="en-US" dirty="0">
                <a:solidFill>
                  <a:schemeClr val="bg1"/>
                </a:solidFill>
              </a:rPr>
              <a:t>Lots of time were wasted in waiting in a queue to collect food and get a table to sit and eat.</a:t>
            </a:r>
          </a:p>
          <a:p>
            <a:pPr marL="285750" indent="-285750">
              <a:buFont typeface="Arial" panose="020B0604020202020204" pitchFamily="34" charset="0"/>
              <a:buChar char="•"/>
            </a:pPr>
            <a:r>
              <a:rPr lang="en-US" dirty="0">
                <a:solidFill>
                  <a:schemeClr val="bg1"/>
                </a:solidFill>
              </a:rPr>
              <a:t>Employees don’t always get the choice of food they want because the canteen runs out of certain items.</a:t>
            </a:r>
          </a:p>
          <a:p>
            <a:pPr marL="285750" indent="-285750">
              <a:buFont typeface="Arial" panose="020B0604020202020204" pitchFamily="34" charset="0"/>
              <a:buChar char="•"/>
            </a:pPr>
            <a:r>
              <a:rPr lang="en-US" dirty="0">
                <a:solidFill>
                  <a:schemeClr val="bg1"/>
                </a:solidFill>
              </a:rPr>
              <a:t> The canteen wastes a significant quantity of food by throwing away what is not purchased.</a:t>
            </a:r>
          </a:p>
          <a:p>
            <a:pPr marL="285750" indent="-285750">
              <a:buFont typeface="Arial" panose="020B0604020202020204" pitchFamily="34" charset="0"/>
              <a:buChar char="•"/>
            </a:pPr>
            <a:r>
              <a:rPr lang="en-US" dirty="0">
                <a:solidFill>
                  <a:schemeClr val="bg1"/>
                </a:solidFill>
              </a:rPr>
              <a:t>Many employees have requested a system that would permit a canteen user to order meals online, to be delivered to their work location at a specified time and date.</a:t>
            </a:r>
          </a:p>
        </p:txBody>
      </p:sp>
    </p:spTree>
    <p:extLst>
      <p:ext uri="{BB962C8B-B14F-4D97-AF65-F5344CB8AC3E}">
        <p14:creationId xmlns:p14="http://schemas.microsoft.com/office/powerpoint/2010/main" val="33096672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1946-5252-98BF-CC7F-F5504C648A1F}"/>
              </a:ext>
            </a:extLst>
          </p:cNvPr>
          <p:cNvSpPr>
            <a:spLocks noGrp="1"/>
          </p:cNvSpPr>
          <p:nvPr>
            <p:ph type="title"/>
          </p:nvPr>
        </p:nvSpPr>
        <p:spPr/>
        <p:txBody>
          <a:bodyPr>
            <a:normAutofit/>
          </a:bodyPr>
          <a:lstStyle/>
          <a:p>
            <a:pPr algn="ctr"/>
            <a:r>
              <a:rPr lang="en-CA" sz="2800" dirty="0"/>
              <a:t>EXTERNAL INTERFACES</a:t>
            </a:r>
            <a:endParaRPr lang="en-US" sz="2800" dirty="0"/>
          </a:p>
        </p:txBody>
      </p:sp>
      <p:sp>
        <p:nvSpPr>
          <p:cNvPr id="3" name="Date Placeholder 2">
            <a:extLst>
              <a:ext uri="{FF2B5EF4-FFF2-40B4-BE49-F238E27FC236}">
                <a16:creationId xmlns:a16="http://schemas.microsoft.com/office/drawing/2014/main" id="{CD927C87-6B64-62AE-AFBA-CEAB4881DE22}"/>
              </a:ext>
            </a:extLst>
          </p:cNvPr>
          <p:cNvSpPr>
            <a:spLocks noGrp="1"/>
          </p:cNvSpPr>
          <p:nvPr>
            <p:ph type="dt" sz="half" idx="10"/>
          </p:nvPr>
        </p:nvSpPr>
        <p:spPr/>
        <p:txBody>
          <a:bodyPr/>
          <a:lstStyle/>
          <a:p>
            <a:r>
              <a:rPr lang="en-US" dirty="0"/>
              <a:t>15/09/2024</a:t>
            </a:r>
          </a:p>
        </p:txBody>
      </p:sp>
      <p:sp>
        <p:nvSpPr>
          <p:cNvPr id="4" name="Footer Placeholder 3">
            <a:extLst>
              <a:ext uri="{FF2B5EF4-FFF2-40B4-BE49-F238E27FC236}">
                <a16:creationId xmlns:a16="http://schemas.microsoft.com/office/drawing/2014/main" id="{C6A50ED1-354B-D070-AFE9-25865E52DFEE}"/>
              </a:ext>
            </a:extLst>
          </p:cNvPr>
          <p:cNvSpPr>
            <a:spLocks noGrp="1"/>
          </p:cNvSpPr>
          <p:nvPr>
            <p:ph type="ftr" sz="quarter" idx="11"/>
          </p:nvPr>
        </p:nvSpPr>
        <p:spPr/>
        <p:txBody>
          <a:bodyPr/>
          <a:lstStyle/>
          <a:p>
            <a:r>
              <a:rPr lang="en-CA" sz="1400" dirty="0"/>
              <a:t>BUSINESS BUILDERS</a:t>
            </a:r>
            <a:endParaRPr lang="en-US" sz="1400" dirty="0"/>
          </a:p>
        </p:txBody>
      </p:sp>
      <p:sp>
        <p:nvSpPr>
          <p:cNvPr id="5" name="Slide Number Placeholder 4">
            <a:extLst>
              <a:ext uri="{FF2B5EF4-FFF2-40B4-BE49-F238E27FC236}">
                <a16:creationId xmlns:a16="http://schemas.microsoft.com/office/drawing/2014/main" id="{1614E498-4B55-C905-37E4-EEC0A15795D0}"/>
              </a:ext>
            </a:extLst>
          </p:cNvPr>
          <p:cNvSpPr>
            <a:spLocks noGrp="1"/>
          </p:cNvSpPr>
          <p:nvPr>
            <p:ph type="sldNum" sz="quarter" idx="12"/>
          </p:nvPr>
        </p:nvSpPr>
        <p:spPr/>
        <p:txBody>
          <a:bodyPr/>
          <a:lstStyle/>
          <a:p>
            <a:fld id="{4F6357DA-28E9-40D3-918C-4D14E8263D81}" type="slidenum">
              <a:rPr lang="en-US" smtClean="0"/>
              <a:pPr/>
              <a:t>22</a:t>
            </a:fld>
            <a:endParaRPr lang="en-US" dirty="0"/>
          </a:p>
        </p:txBody>
      </p:sp>
      <p:sp>
        <p:nvSpPr>
          <p:cNvPr id="7" name="TextBox 6">
            <a:extLst>
              <a:ext uri="{FF2B5EF4-FFF2-40B4-BE49-F238E27FC236}">
                <a16:creationId xmlns:a16="http://schemas.microsoft.com/office/drawing/2014/main" id="{117D6B4C-E782-72F2-176D-BB453B715C0F}"/>
              </a:ext>
            </a:extLst>
          </p:cNvPr>
          <p:cNvSpPr txBox="1"/>
          <p:nvPr/>
        </p:nvSpPr>
        <p:spPr>
          <a:xfrm>
            <a:off x="328612" y="2174788"/>
            <a:ext cx="11644313" cy="3139321"/>
          </a:xfrm>
          <a:prstGeom prst="rect">
            <a:avLst/>
          </a:prstGeom>
          <a:noFill/>
        </p:spPr>
        <p:txBody>
          <a:bodyPr wrap="square">
            <a:spAutoFit/>
          </a:bodyPr>
          <a:lstStyle/>
          <a:p>
            <a:r>
              <a:rPr lang="en-US" dirty="0">
                <a:solidFill>
                  <a:schemeClr val="bg1"/>
                </a:solidFill>
              </a:rPr>
              <a:t>These interfaces are essential for the smooth operation and seamless integration of the canteen ordering system with existing infrastructure:</a:t>
            </a:r>
          </a:p>
          <a:p>
            <a:r>
              <a:rPr lang="en-US" b="1" dirty="0">
                <a:solidFill>
                  <a:schemeClr val="bg1"/>
                </a:solidFill>
              </a:rPr>
              <a:t>Payment Gateway Integration:</a:t>
            </a:r>
            <a:r>
              <a:rPr lang="en-US" dirty="0">
                <a:solidFill>
                  <a:schemeClr val="bg1"/>
                </a:solidFill>
              </a:rPr>
              <a:t> Facilitates transaction processing.</a:t>
            </a:r>
          </a:p>
          <a:p>
            <a:r>
              <a:rPr lang="en-US" b="1" dirty="0">
                <a:solidFill>
                  <a:schemeClr val="bg1"/>
                </a:solidFill>
              </a:rPr>
              <a:t>Employee Benefits Systems:</a:t>
            </a:r>
            <a:r>
              <a:rPr lang="en-US" dirty="0">
                <a:solidFill>
                  <a:schemeClr val="bg1"/>
                </a:solidFill>
              </a:rPr>
              <a:t> Manages meal subsidies and benefits.</a:t>
            </a:r>
          </a:p>
          <a:p>
            <a:r>
              <a:rPr lang="en-US" b="1" dirty="0">
                <a:solidFill>
                  <a:schemeClr val="bg1"/>
                </a:solidFill>
              </a:rPr>
              <a:t>Inventory Management Systems:</a:t>
            </a:r>
            <a:r>
              <a:rPr lang="en-US" dirty="0">
                <a:solidFill>
                  <a:schemeClr val="bg1"/>
                </a:solidFill>
              </a:rPr>
              <a:t> Monitors stock levels and handles inventory.</a:t>
            </a:r>
          </a:p>
          <a:p>
            <a:r>
              <a:rPr lang="en-US" b="1" dirty="0">
                <a:solidFill>
                  <a:schemeClr val="bg1"/>
                </a:solidFill>
              </a:rPr>
              <a:t>Employee Directory Systems:</a:t>
            </a:r>
            <a:r>
              <a:rPr lang="en-US" dirty="0">
                <a:solidFill>
                  <a:schemeClr val="bg1"/>
                </a:solidFill>
              </a:rPr>
              <a:t> Manages user authentication and accounts.</a:t>
            </a:r>
          </a:p>
          <a:p>
            <a:r>
              <a:rPr lang="en-US" b="1" dirty="0">
                <a:solidFill>
                  <a:schemeClr val="bg1"/>
                </a:solidFill>
              </a:rPr>
              <a:t>Communication Platforms:</a:t>
            </a:r>
            <a:r>
              <a:rPr lang="en-US" dirty="0">
                <a:solidFill>
                  <a:schemeClr val="bg1"/>
                </a:solidFill>
              </a:rPr>
              <a:t> Sends notifications and updates.</a:t>
            </a:r>
          </a:p>
          <a:p>
            <a:r>
              <a:rPr lang="en-US" b="1" dirty="0">
                <a:solidFill>
                  <a:schemeClr val="bg1"/>
                </a:solidFill>
              </a:rPr>
              <a:t>Data Analytics Tools:</a:t>
            </a:r>
            <a:r>
              <a:rPr lang="en-US" dirty="0">
                <a:solidFill>
                  <a:schemeClr val="bg1"/>
                </a:solidFill>
              </a:rPr>
              <a:t> Provides reporting and insights.</a:t>
            </a:r>
          </a:p>
          <a:p>
            <a:r>
              <a:rPr lang="en-US" b="1" dirty="0">
                <a:solidFill>
                  <a:schemeClr val="bg1"/>
                </a:solidFill>
              </a:rPr>
              <a:t>Security Systems:</a:t>
            </a:r>
            <a:r>
              <a:rPr lang="en-US" dirty="0">
                <a:solidFill>
                  <a:schemeClr val="bg1"/>
                </a:solidFill>
              </a:rPr>
              <a:t> Ensures data protection and system security.</a:t>
            </a:r>
          </a:p>
          <a:p>
            <a:r>
              <a:rPr lang="en-US" b="1" dirty="0">
                <a:solidFill>
                  <a:schemeClr val="bg1"/>
                </a:solidFill>
              </a:rPr>
              <a:t>Customer Support Systems:</a:t>
            </a:r>
            <a:r>
              <a:rPr lang="en-US" dirty="0">
                <a:solidFill>
                  <a:schemeClr val="bg1"/>
                </a:solidFill>
              </a:rPr>
              <a:t> Handles support requests and issues.</a:t>
            </a:r>
          </a:p>
          <a:p>
            <a:endParaRPr lang="en-US" dirty="0"/>
          </a:p>
        </p:txBody>
      </p:sp>
    </p:spTree>
    <p:extLst>
      <p:ext uri="{BB962C8B-B14F-4D97-AF65-F5344CB8AC3E}">
        <p14:creationId xmlns:p14="http://schemas.microsoft.com/office/powerpoint/2010/main" val="15547550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3200" dirty="0"/>
              <a:t>FEATURE THAT NEEDS TO BE DEVELOPED IN THE NEW SYSTEM</a:t>
            </a:r>
            <a:endParaRPr lang="en-US" sz="3200" dirty="0"/>
          </a:p>
        </p:txBody>
      </p:sp>
      <p:sp>
        <p:nvSpPr>
          <p:cNvPr id="3" name="Date Placeholder 2"/>
          <p:cNvSpPr>
            <a:spLocks noGrp="1"/>
          </p:cNvSpPr>
          <p:nvPr>
            <p:ph type="dt" sz="half" idx="10"/>
          </p:nvPr>
        </p:nvSpPr>
        <p:spPr/>
        <p:txBody>
          <a:bodyPr/>
          <a:lstStyle/>
          <a:p>
            <a:r>
              <a:rPr lang="en-US" dirty="0"/>
              <a:t>15/09/2024</a:t>
            </a:r>
          </a:p>
        </p:txBody>
      </p:sp>
      <p:sp>
        <p:nvSpPr>
          <p:cNvPr id="4" name="Footer Placeholder 3"/>
          <p:cNvSpPr>
            <a:spLocks noGrp="1"/>
          </p:cNvSpPr>
          <p:nvPr>
            <p:ph type="ftr" sz="quarter" idx="11"/>
          </p:nvPr>
        </p:nvSpPr>
        <p:spPr>
          <a:xfrm>
            <a:off x="708896" y="5921901"/>
            <a:ext cx="6870660" cy="365125"/>
          </a:xfrm>
        </p:spPr>
        <p:txBody>
          <a:bodyPr/>
          <a:lstStyle/>
          <a:p>
            <a:r>
              <a:rPr lang="en-CA" sz="1400" dirty="0"/>
              <a:t>BUSINESS BUILDERS</a:t>
            </a:r>
            <a:endParaRPr lang="en-US" sz="14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23</a:t>
            </a:fld>
            <a:endParaRPr lang="en-US" dirty="0"/>
          </a:p>
        </p:txBody>
      </p:sp>
      <p:sp>
        <p:nvSpPr>
          <p:cNvPr id="6" name="TextBox 5"/>
          <p:cNvSpPr txBox="1"/>
          <p:nvPr/>
        </p:nvSpPr>
        <p:spPr>
          <a:xfrm>
            <a:off x="557213" y="2228851"/>
            <a:ext cx="7480621" cy="3693319"/>
          </a:xfrm>
          <a:prstGeom prst="rect">
            <a:avLst/>
          </a:prstGeom>
          <a:noFill/>
        </p:spPr>
        <p:txBody>
          <a:bodyPr wrap="square" rtlCol="0">
            <a:spAutoFit/>
          </a:bodyPr>
          <a:lstStyle/>
          <a:p>
            <a:r>
              <a:rPr lang="en-CA" dirty="0">
                <a:solidFill>
                  <a:schemeClr val="bg1"/>
                </a:solidFill>
              </a:rPr>
              <a:t>Online ordering</a:t>
            </a:r>
          </a:p>
          <a:p>
            <a:r>
              <a:rPr lang="en-CA" dirty="0">
                <a:solidFill>
                  <a:schemeClr val="bg1"/>
                </a:solidFill>
              </a:rPr>
              <a:t>Real- Time Menu Availability</a:t>
            </a:r>
          </a:p>
          <a:p>
            <a:r>
              <a:rPr lang="en-CA" dirty="0">
                <a:solidFill>
                  <a:schemeClr val="bg1"/>
                </a:solidFill>
              </a:rPr>
              <a:t>Order tracking and notifications</a:t>
            </a:r>
          </a:p>
          <a:p>
            <a:r>
              <a:rPr lang="en-CA" dirty="0">
                <a:solidFill>
                  <a:schemeClr val="bg1"/>
                </a:solidFill>
              </a:rPr>
              <a:t>Secure login system for employees</a:t>
            </a:r>
          </a:p>
          <a:p>
            <a:r>
              <a:rPr lang="en-CA" dirty="0">
                <a:solidFill>
                  <a:schemeClr val="bg1"/>
                </a:solidFill>
              </a:rPr>
              <a:t>Order History and reorder</a:t>
            </a:r>
          </a:p>
          <a:p>
            <a:r>
              <a:rPr lang="en-CA" dirty="0">
                <a:solidFill>
                  <a:schemeClr val="bg1"/>
                </a:solidFill>
              </a:rPr>
              <a:t>Feedback on overall employees experience</a:t>
            </a:r>
          </a:p>
          <a:p>
            <a:r>
              <a:rPr lang="en-CA" dirty="0">
                <a:solidFill>
                  <a:schemeClr val="bg1"/>
                </a:solidFill>
              </a:rPr>
              <a:t>Meal  customization based on dietary needs of the employees</a:t>
            </a:r>
          </a:p>
          <a:p>
            <a:r>
              <a:rPr lang="en-CA" dirty="0">
                <a:solidFill>
                  <a:schemeClr val="bg1"/>
                </a:solidFill>
              </a:rPr>
              <a:t>Data analytics and reporting tools  for management</a:t>
            </a:r>
          </a:p>
          <a:p>
            <a:r>
              <a:rPr lang="en-CA" dirty="0">
                <a:solidFill>
                  <a:schemeClr val="bg1"/>
                </a:solidFill>
              </a:rPr>
              <a:t>Payroll integration for payment</a:t>
            </a:r>
          </a:p>
          <a:p>
            <a:r>
              <a:rPr lang="en-CA" dirty="0">
                <a:solidFill>
                  <a:schemeClr val="bg1"/>
                </a:solidFill>
              </a:rPr>
              <a:t>Order processing</a:t>
            </a:r>
          </a:p>
          <a:p>
            <a:r>
              <a:rPr lang="en-CA" dirty="0">
                <a:solidFill>
                  <a:schemeClr val="bg1"/>
                </a:solidFill>
              </a:rPr>
              <a:t>User Inter-phase </a:t>
            </a:r>
          </a:p>
          <a:p>
            <a:endParaRPr lang="en-CA" dirty="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THANK YOU</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24</a:t>
            </a:fld>
            <a:endParaRPr lang="en-US" dirty="0"/>
          </a:p>
        </p:txBody>
      </p:sp>
      <p:sp>
        <p:nvSpPr>
          <p:cNvPr id="6" name="TextBox 5"/>
          <p:cNvSpPr txBox="1"/>
          <p:nvPr/>
        </p:nvSpPr>
        <p:spPr>
          <a:xfrm>
            <a:off x="385762" y="2286000"/>
            <a:ext cx="11344276" cy="2092881"/>
          </a:xfrm>
          <a:prstGeom prst="rect">
            <a:avLst/>
          </a:prstGeom>
          <a:noFill/>
        </p:spPr>
        <p:txBody>
          <a:bodyPr wrap="square" rtlCol="0">
            <a:spAutoFit/>
            <a:scene3d>
              <a:camera prst="isometricOffAxis2Left"/>
              <a:lightRig rig="threePt" dir="t"/>
            </a:scene3d>
          </a:bodyPr>
          <a:lstStyle/>
          <a:p>
            <a:pPr algn="ctr"/>
            <a:endParaRPr lang="en-CA" sz="2800" b="1" dirty="0">
              <a:solidFill>
                <a:schemeClr val="bg1"/>
              </a:solidFill>
              <a:effectLst>
                <a:glow rad="63500">
                  <a:schemeClr val="accent1">
                    <a:satMod val="175000"/>
                    <a:alpha val="40000"/>
                  </a:schemeClr>
                </a:glow>
              </a:effectLst>
            </a:endParaRPr>
          </a:p>
          <a:p>
            <a:endParaRPr lang="en-CA" sz="2800" b="1" dirty="0">
              <a:solidFill>
                <a:schemeClr val="bg1"/>
              </a:solidFill>
              <a:effectLst>
                <a:glow rad="63500">
                  <a:schemeClr val="accent1">
                    <a:satMod val="175000"/>
                    <a:alpha val="40000"/>
                  </a:schemeClr>
                </a:glow>
              </a:effectLst>
            </a:endParaRPr>
          </a:p>
          <a:p>
            <a:pPr algn="ctr"/>
            <a:r>
              <a:rPr lang="en-CA" sz="2800" b="1" dirty="0">
                <a:solidFill>
                  <a:schemeClr val="bg1"/>
                </a:solidFill>
                <a:effectLst>
                  <a:glow rad="63500">
                    <a:schemeClr val="accent1">
                      <a:satMod val="175000"/>
                      <a:alpha val="40000"/>
                    </a:schemeClr>
                  </a:glow>
                </a:effectLst>
              </a:rPr>
              <a:t>EUNICE OLORUNLEKE</a:t>
            </a:r>
          </a:p>
          <a:p>
            <a:endParaRPr lang="en-CA" sz="2800" b="1" dirty="0">
              <a:solidFill>
                <a:schemeClr val="bg1"/>
              </a:solidFill>
              <a:effectLst>
                <a:glow rad="63500">
                  <a:schemeClr val="accent1">
                    <a:satMod val="175000"/>
                    <a:alpha val="40000"/>
                  </a:schemeClr>
                </a:glow>
              </a:effectLst>
            </a:endParaRP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F76B4-76EF-B043-1E0E-62F2815DB0A9}"/>
              </a:ext>
            </a:extLst>
          </p:cNvPr>
          <p:cNvSpPr>
            <a:spLocks noGrp="1"/>
          </p:cNvSpPr>
          <p:nvPr>
            <p:ph type="title"/>
          </p:nvPr>
        </p:nvSpPr>
        <p:spPr>
          <a:xfrm>
            <a:off x="2592924" y="624110"/>
            <a:ext cx="4808773" cy="1176115"/>
          </a:xfrm>
        </p:spPr>
        <p:txBody>
          <a:bodyPr>
            <a:noAutofit/>
          </a:bodyPr>
          <a:lstStyle/>
          <a:p>
            <a:pPr algn="ctr"/>
            <a:r>
              <a:rPr lang="en-CA" dirty="0"/>
              <a:t>PROBLEM STATEMENT</a:t>
            </a:r>
            <a:endParaRPr lang="en-US" dirty="0"/>
          </a:p>
        </p:txBody>
      </p:sp>
      <p:sp>
        <p:nvSpPr>
          <p:cNvPr id="3" name="Date Placeholder 2">
            <a:extLst>
              <a:ext uri="{FF2B5EF4-FFF2-40B4-BE49-F238E27FC236}">
                <a16:creationId xmlns:a16="http://schemas.microsoft.com/office/drawing/2014/main" id="{454AB014-AFF1-D7B0-4F3B-1F2BA2414A1F}"/>
              </a:ext>
            </a:extLst>
          </p:cNvPr>
          <p:cNvSpPr>
            <a:spLocks noGrp="1"/>
          </p:cNvSpPr>
          <p:nvPr>
            <p:ph type="dt" sz="half" idx="10"/>
          </p:nvPr>
        </p:nvSpPr>
        <p:spPr/>
        <p:txBody>
          <a:bodyPr/>
          <a:lstStyle/>
          <a:p>
            <a:r>
              <a:rPr lang="en-US" dirty="0"/>
              <a:t>15/09/2024</a:t>
            </a:r>
          </a:p>
        </p:txBody>
      </p:sp>
      <p:sp>
        <p:nvSpPr>
          <p:cNvPr id="4" name="Footer Placeholder 3">
            <a:extLst>
              <a:ext uri="{FF2B5EF4-FFF2-40B4-BE49-F238E27FC236}">
                <a16:creationId xmlns:a16="http://schemas.microsoft.com/office/drawing/2014/main" id="{1E43A900-3253-5E2C-2631-29051549F722}"/>
              </a:ext>
            </a:extLst>
          </p:cNvPr>
          <p:cNvSpPr>
            <a:spLocks noGrp="1"/>
          </p:cNvSpPr>
          <p:nvPr>
            <p:ph type="ftr" sz="quarter" idx="11"/>
          </p:nvPr>
        </p:nvSpPr>
        <p:spPr/>
        <p:txBody>
          <a:bodyPr/>
          <a:lstStyle/>
          <a:p>
            <a:r>
              <a:rPr lang="en-CA" sz="1400" dirty="0"/>
              <a:t>BUSINESS BUILDERS</a:t>
            </a:r>
            <a:endParaRPr lang="en-US" sz="1400" dirty="0"/>
          </a:p>
        </p:txBody>
      </p:sp>
      <p:sp>
        <p:nvSpPr>
          <p:cNvPr id="5" name="Slide Number Placeholder 4">
            <a:extLst>
              <a:ext uri="{FF2B5EF4-FFF2-40B4-BE49-F238E27FC236}">
                <a16:creationId xmlns:a16="http://schemas.microsoft.com/office/drawing/2014/main" id="{98D08158-9751-CAB4-CCB2-7102CC9A59F7}"/>
              </a:ext>
            </a:extLst>
          </p:cNvPr>
          <p:cNvSpPr>
            <a:spLocks noGrp="1"/>
          </p:cNvSpPr>
          <p:nvPr>
            <p:ph type="sldNum" sz="quarter" idx="12"/>
          </p:nvPr>
        </p:nvSpPr>
        <p:spPr/>
        <p:txBody>
          <a:bodyPr/>
          <a:lstStyle/>
          <a:p>
            <a:fld id="{4F6357DA-28E9-40D3-918C-4D14E8263D81}" type="slidenum">
              <a:rPr lang="en-US" smtClean="0"/>
              <a:pPr/>
              <a:t>3</a:t>
            </a:fld>
            <a:endParaRPr lang="en-US" dirty="0"/>
          </a:p>
        </p:txBody>
      </p:sp>
      <p:sp>
        <p:nvSpPr>
          <p:cNvPr id="7" name="TextBox 6">
            <a:extLst>
              <a:ext uri="{FF2B5EF4-FFF2-40B4-BE49-F238E27FC236}">
                <a16:creationId xmlns:a16="http://schemas.microsoft.com/office/drawing/2014/main" id="{D025A313-BBAC-1A94-66B0-7C02D1FE8398}"/>
              </a:ext>
            </a:extLst>
          </p:cNvPr>
          <p:cNvSpPr txBox="1"/>
          <p:nvPr/>
        </p:nvSpPr>
        <p:spPr>
          <a:xfrm>
            <a:off x="889687" y="2057400"/>
            <a:ext cx="5206314" cy="2585323"/>
          </a:xfrm>
          <a:prstGeom prst="rect">
            <a:avLst/>
          </a:prstGeom>
          <a:noFill/>
        </p:spPr>
        <p:txBody>
          <a:bodyPr wrap="square">
            <a:spAutoFit/>
          </a:bodyPr>
          <a:lstStyle/>
          <a:p>
            <a:r>
              <a:rPr lang="en-US" dirty="0">
                <a:solidFill>
                  <a:schemeClr val="bg1"/>
                </a:solidFill>
              </a:rPr>
              <a:t>Unilever's canteen struggles to serve 1,500 employees due to limited seating. At peak times, employees face long waits, overcrowding, and not enough places to sit, leading to a poor dining experience. This reduces employee satisfaction and causes delays in returning to work after lunch. Solving the seating issue is important for improving both the dining experience and time management.</a:t>
            </a:r>
          </a:p>
        </p:txBody>
      </p:sp>
      <p:pic>
        <p:nvPicPr>
          <p:cNvPr id="8" name="Picture 7" descr="Picture for slide 3.jpg"/>
          <p:cNvPicPr>
            <a:picLocks noChangeAspect="1"/>
          </p:cNvPicPr>
          <p:nvPr/>
        </p:nvPicPr>
        <p:blipFill>
          <a:blip r:embed="rId2"/>
          <a:stretch>
            <a:fillRect/>
          </a:stretch>
        </p:blipFill>
        <p:spPr>
          <a:xfrm>
            <a:off x="6229350" y="2022701"/>
            <a:ext cx="4533900" cy="3526971"/>
          </a:xfrm>
          <a:prstGeom prst="rect">
            <a:avLst/>
          </a:prstGeom>
        </p:spPr>
      </p:pic>
    </p:spTree>
    <p:extLst>
      <p:ext uri="{BB962C8B-B14F-4D97-AF65-F5344CB8AC3E}">
        <p14:creationId xmlns:p14="http://schemas.microsoft.com/office/powerpoint/2010/main" val="2325987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A550418-AF50-4D31-B9E4-A06E19A8C91E}"/>
              </a:ext>
            </a:extLst>
          </p:cNvPr>
          <p:cNvSpPr>
            <a:spLocks noGrp="1"/>
          </p:cNvSpPr>
          <p:nvPr>
            <p:ph type="dt" sz="half" idx="10"/>
          </p:nvPr>
        </p:nvSpPr>
        <p:spPr/>
        <p:txBody>
          <a:bodyPr/>
          <a:lstStyle/>
          <a:p>
            <a:r>
              <a:rPr lang="en-US" sz="1400" dirty="0"/>
              <a:t>15/09/2024</a:t>
            </a:r>
          </a:p>
        </p:txBody>
      </p:sp>
      <p:sp>
        <p:nvSpPr>
          <p:cNvPr id="4" name="Footer Placeholder 3">
            <a:extLst>
              <a:ext uri="{FF2B5EF4-FFF2-40B4-BE49-F238E27FC236}">
                <a16:creationId xmlns:a16="http://schemas.microsoft.com/office/drawing/2014/main" id="{10E3C0D1-A0E4-4E8C-BE1E-4E1639C59E5D}"/>
              </a:ext>
            </a:extLst>
          </p:cNvPr>
          <p:cNvSpPr>
            <a:spLocks noGrp="1"/>
          </p:cNvSpPr>
          <p:nvPr>
            <p:ph type="ftr" sz="quarter" idx="11"/>
          </p:nvPr>
        </p:nvSpPr>
        <p:spPr>
          <a:xfrm>
            <a:off x="666033" y="5964763"/>
            <a:ext cx="6870660" cy="365125"/>
          </a:xfrm>
        </p:spPr>
        <p:txBody>
          <a:bodyPr/>
          <a:lstStyle/>
          <a:p>
            <a:r>
              <a:rPr lang="en-CA" sz="1400" dirty="0"/>
              <a:t>BUSINESS BUILDERS </a:t>
            </a:r>
            <a:endParaRPr lang="en-US" sz="1400" dirty="0"/>
          </a:p>
        </p:txBody>
      </p:sp>
      <p:sp>
        <p:nvSpPr>
          <p:cNvPr id="5" name="Slide Number Placeholder 4">
            <a:extLst>
              <a:ext uri="{FF2B5EF4-FFF2-40B4-BE49-F238E27FC236}">
                <a16:creationId xmlns:a16="http://schemas.microsoft.com/office/drawing/2014/main" id="{A4192C76-963F-40D9-85E5-6FACCA8BA2A3}"/>
              </a:ext>
            </a:extLst>
          </p:cNvPr>
          <p:cNvSpPr>
            <a:spLocks noGrp="1"/>
          </p:cNvSpPr>
          <p:nvPr>
            <p:ph type="sldNum" sz="quarter" idx="12"/>
          </p:nvPr>
        </p:nvSpPr>
        <p:spPr>
          <a:xfrm rot="10800000" flipV="1">
            <a:off x="10786605" y="442120"/>
            <a:ext cx="1154151" cy="311107"/>
          </a:xfrm>
        </p:spPr>
        <p:txBody>
          <a:bodyPr/>
          <a:lstStyle/>
          <a:p>
            <a:fld id="{4F6357DA-28E9-40D3-918C-4D14E8263D81}" type="slidenum">
              <a:rPr lang="en-US" sz="2400" smtClean="0"/>
              <a:pPr/>
              <a:t>4</a:t>
            </a:fld>
            <a:endParaRPr lang="en-US" sz="2400" dirty="0"/>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85777" y="798527"/>
            <a:ext cx="4557712" cy="1887523"/>
          </a:xfrm>
        </p:spPr>
        <p:txBody>
          <a:bodyPr>
            <a:noAutofit/>
          </a:bodyPr>
          <a:lstStyle/>
          <a:p>
            <a:r>
              <a:rPr lang="en-US" dirty="0">
                <a:solidFill>
                  <a:schemeClr val="bg1"/>
                </a:solidFill>
              </a:rPr>
              <a:t>Develop a meal ordering and reservation system that allows employees to pre-order and reserve meals. This system will enable them to pick up their meals at a preferred time without waiting in line, reducing time spent in the canteen and improving efficiency with designated pick-up counters.</a:t>
            </a:r>
          </a:p>
        </p:txBody>
      </p:sp>
      <p:sp>
        <p:nvSpPr>
          <p:cNvPr id="14" name="Text Placeholder 13">
            <a:extLst>
              <a:ext uri="{FF2B5EF4-FFF2-40B4-BE49-F238E27FC236}">
                <a16:creationId xmlns:a16="http://schemas.microsoft.com/office/drawing/2014/main" id="{515C45EA-3D67-4B00-9B3A-CF3180E412D9}"/>
              </a:ext>
            </a:extLst>
          </p:cNvPr>
          <p:cNvSpPr>
            <a:spLocks noGrp="1"/>
          </p:cNvSpPr>
          <p:nvPr>
            <p:ph type="body" sz="quarter" idx="14"/>
          </p:nvPr>
        </p:nvSpPr>
        <p:spPr>
          <a:xfrm>
            <a:off x="842964" y="442120"/>
            <a:ext cx="2586036" cy="540842"/>
          </a:xfrm>
        </p:spPr>
        <p:txBody>
          <a:bodyPr>
            <a:normAutofit/>
          </a:bodyPr>
          <a:lstStyle/>
          <a:p>
            <a:pPr algn="ctr"/>
            <a:r>
              <a:rPr lang="en-CA" dirty="0">
                <a:solidFill>
                  <a:schemeClr val="tx1"/>
                </a:solidFill>
                <a:latin typeface="+mn-lt"/>
              </a:rPr>
              <a:t>Pre-Order system</a:t>
            </a:r>
            <a:endParaRPr lang="en-US" dirty="0">
              <a:solidFill>
                <a:schemeClr val="tx1"/>
              </a:solidFill>
              <a:latin typeface="+mn-lt"/>
            </a:endParaRPr>
          </a:p>
        </p:txBody>
      </p:sp>
      <p:sp>
        <p:nvSpPr>
          <p:cNvPr id="41" name="Text Placeholder 40">
            <a:extLst>
              <a:ext uri="{FF2B5EF4-FFF2-40B4-BE49-F238E27FC236}">
                <a16:creationId xmlns:a16="http://schemas.microsoft.com/office/drawing/2014/main" id="{23E12F36-7172-4E9B-92AA-6A2BF7F110E5}"/>
              </a:ext>
            </a:extLst>
          </p:cNvPr>
          <p:cNvSpPr>
            <a:spLocks noGrp="1"/>
          </p:cNvSpPr>
          <p:nvPr>
            <p:ph type="body" sz="quarter" idx="15"/>
          </p:nvPr>
        </p:nvSpPr>
        <p:spPr>
          <a:xfrm>
            <a:off x="5757863" y="982961"/>
            <a:ext cx="5143500" cy="2103139"/>
          </a:xfrm>
        </p:spPr>
        <p:txBody>
          <a:bodyPr>
            <a:noAutofit/>
          </a:bodyPr>
          <a:lstStyle/>
          <a:p>
            <a:r>
              <a:rPr lang="en-US" dirty="0"/>
              <a:t>Set up takeaway stations and food delivery carts in the canteen to deliver meals directly to employees' workspaces. This allows employees to order food for delivery or pick up and eat in other areas like meeting rooms or lounges, reducing the number of people in the cafeteria and easing seating pressure during peak hours.</a:t>
            </a:r>
          </a:p>
        </p:txBody>
      </p:sp>
      <p:sp>
        <p:nvSpPr>
          <p:cNvPr id="42" name="Text Placeholder 41">
            <a:extLst>
              <a:ext uri="{FF2B5EF4-FFF2-40B4-BE49-F238E27FC236}">
                <a16:creationId xmlns:a16="http://schemas.microsoft.com/office/drawing/2014/main" id="{CAD88DCF-69AF-464C-A7A7-8BCEB5EB062A}"/>
              </a:ext>
            </a:extLst>
          </p:cNvPr>
          <p:cNvSpPr>
            <a:spLocks noGrp="1"/>
          </p:cNvSpPr>
          <p:nvPr>
            <p:ph type="body" sz="quarter" idx="16"/>
          </p:nvPr>
        </p:nvSpPr>
        <p:spPr>
          <a:xfrm>
            <a:off x="5986462" y="556687"/>
            <a:ext cx="4186237" cy="559396"/>
          </a:xfrm>
        </p:spPr>
        <p:txBody>
          <a:bodyPr>
            <a:normAutofit/>
          </a:bodyPr>
          <a:lstStyle/>
          <a:p>
            <a:r>
              <a:rPr lang="en-US" dirty="0">
                <a:solidFill>
                  <a:schemeClr val="tx1"/>
                </a:solidFill>
                <a:latin typeface="+mn-lt"/>
              </a:rPr>
              <a:t>Take away&amp; Desk delivery options</a:t>
            </a:r>
          </a:p>
        </p:txBody>
      </p:sp>
      <p:sp>
        <p:nvSpPr>
          <p:cNvPr id="43" name="Text Placeholder 42">
            <a:extLst>
              <a:ext uri="{FF2B5EF4-FFF2-40B4-BE49-F238E27FC236}">
                <a16:creationId xmlns:a16="http://schemas.microsoft.com/office/drawing/2014/main" id="{5D1A06E8-6506-4F8B-B0BC-08ABB74B3EBD}"/>
              </a:ext>
            </a:extLst>
          </p:cNvPr>
          <p:cNvSpPr>
            <a:spLocks noGrp="1"/>
          </p:cNvSpPr>
          <p:nvPr>
            <p:ph type="body" sz="quarter" idx="17"/>
          </p:nvPr>
        </p:nvSpPr>
        <p:spPr>
          <a:xfrm>
            <a:off x="228601" y="3871913"/>
            <a:ext cx="4829174" cy="2100262"/>
          </a:xfrm>
        </p:spPr>
        <p:txBody>
          <a:bodyPr>
            <a:noAutofit/>
          </a:bodyPr>
          <a:lstStyle/>
          <a:p>
            <a:r>
              <a:rPr lang="en-US" dirty="0"/>
              <a:t>Assess the space to find underused areas that can be turned into extra seating. Use flexible seating like collapsible or stackable chairs to adjust for different needs. Redesign the canteen with efficient seating, like communal tables or bar-style seating, to fit more people during busy times without needing extra space.</a:t>
            </a:r>
          </a:p>
          <a:p>
            <a:endParaRPr lang="en-US" dirty="0"/>
          </a:p>
        </p:txBody>
      </p:sp>
      <p:sp>
        <p:nvSpPr>
          <p:cNvPr id="44" name="Text Placeholder 43">
            <a:extLst>
              <a:ext uri="{FF2B5EF4-FFF2-40B4-BE49-F238E27FC236}">
                <a16:creationId xmlns:a16="http://schemas.microsoft.com/office/drawing/2014/main" id="{AE9491D0-59E9-40C7-85AC-D6370AF6136D}"/>
              </a:ext>
            </a:extLst>
          </p:cNvPr>
          <p:cNvSpPr>
            <a:spLocks noGrp="1"/>
          </p:cNvSpPr>
          <p:nvPr>
            <p:ph type="body" sz="quarter" idx="18"/>
          </p:nvPr>
        </p:nvSpPr>
        <p:spPr>
          <a:xfrm>
            <a:off x="671514" y="3086100"/>
            <a:ext cx="3471862" cy="657225"/>
          </a:xfrm>
        </p:spPr>
        <p:txBody>
          <a:bodyPr>
            <a:normAutofit fontScale="92500"/>
          </a:bodyPr>
          <a:lstStyle/>
          <a:p>
            <a:endParaRPr lang="en-US" b="1" dirty="0">
              <a:latin typeface="+mn-lt"/>
            </a:endParaRPr>
          </a:p>
          <a:p>
            <a:pPr algn="ctr"/>
            <a:r>
              <a:rPr lang="en-US" dirty="0">
                <a:solidFill>
                  <a:schemeClr val="tx1"/>
                </a:solidFill>
                <a:latin typeface="+mn-lt"/>
              </a:rPr>
              <a:t>Cafeteria expansion/ redesign</a:t>
            </a:r>
          </a:p>
          <a:p>
            <a:endParaRPr lang="en-US" dirty="0">
              <a:latin typeface="+mn-lt"/>
            </a:endParaRPr>
          </a:p>
        </p:txBody>
      </p:sp>
      <p:sp>
        <p:nvSpPr>
          <p:cNvPr id="45" name="Text Placeholder 44">
            <a:extLst>
              <a:ext uri="{FF2B5EF4-FFF2-40B4-BE49-F238E27FC236}">
                <a16:creationId xmlns:a16="http://schemas.microsoft.com/office/drawing/2014/main" id="{F9F58647-DB42-42ED-BAB8-FEA65196304C}"/>
              </a:ext>
            </a:extLst>
          </p:cNvPr>
          <p:cNvSpPr>
            <a:spLocks noGrp="1"/>
          </p:cNvSpPr>
          <p:nvPr>
            <p:ph type="body" sz="quarter" idx="19"/>
          </p:nvPr>
        </p:nvSpPr>
        <p:spPr>
          <a:xfrm>
            <a:off x="5986462" y="4014788"/>
            <a:ext cx="5329237" cy="1957387"/>
          </a:xfrm>
        </p:spPr>
        <p:txBody>
          <a:bodyPr>
            <a:noAutofit/>
          </a:bodyPr>
          <a:lstStyle/>
          <a:p>
            <a:r>
              <a:rPr lang="en-US" dirty="0"/>
              <a:t>Use a display system or app to show real-time seating availability and promote early or late lunch slots. Educate employees on staggered lunch times and provide updates on canteen occupancy through email, apps, or digital displays to help them plan their breaks more efficiently.</a:t>
            </a:r>
          </a:p>
          <a:p>
            <a:pPr>
              <a:lnSpc>
                <a:spcPct val="90000"/>
              </a:lnSpc>
            </a:pPr>
            <a:endParaRPr lang="en-US" dirty="0"/>
          </a:p>
        </p:txBody>
      </p:sp>
      <p:sp>
        <p:nvSpPr>
          <p:cNvPr id="46" name="Text Placeholder 45">
            <a:extLst>
              <a:ext uri="{FF2B5EF4-FFF2-40B4-BE49-F238E27FC236}">
                <a16:creationId xmlns:a16="http://schemas.microsoft.com/office/drawing/2014/main" id="{6E1EB688-2E49-4F3C-8FCE-B92B8121718A}"/>
              </a:ext>
            </a:extLst>
          </p:cNvPr>
          <p:cNvSpPr>
            <a:spLocks noGrp="1"/>
          </p:cNvSpPr>
          <p:nvPr>
            <p:ph type="body" sz="quarter" idx="20"/>
          </p:nvPr>
        </p:nvSpPr>
        <p:spPr>
          <a:xfrm>
            <a:off x="5486400" y="3128963"/>
            <a:ext cx="5600700" cy="600075"/>
          </a:xfrm>
        </p:spPr>
        <p:txBody>
          <a:bodyPr>
            <a:normAutofit/>
          </a:bodyPr>
          <a:lstStyle/>
          <a:p>
            <a:pPr algn="ctr"/>
            <a:r>
              <a:rPr lang="en-CA" b="1" dirty="0">
                <a:solidFill>
                  <a:schemeClr val="tx1"/>
                </a:solidFill>
                <a:latin typeface="+mn-lt"/>
              </a:rPr>
              <a:t>E</a:t>
            </a:r>
            <a:r>
              <a:rPr lang="en-US" dirty="0">
                <a:solidFill>
                  <a:schemeClr val="tx1"/>
                </a:solidFill>
                <a:latin typeface="+mn-lt"/>
              </a:rPr>
              <a:t>MPLOYEE</a:t>
            </a:r>
            <a:r>
              <a:rPr lang="en-US" b="1" dirty="0">
                <a:solidFill>
                  <a:schemeClr val="tx1"/>
                </a:solidFill>
                <a:latin typeface="+mn-lt"/>
              </a:rPr>
              <a:t> COMMUNICATION &amp; AWARENESS</a:t>
            </a:r>
          </a:p>
        </p:txBody>
      </p:sp>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a:xfrm>
            <a:off x="3043239" y="183640"/>
            <a:ext cx="5400674" cy="476336"/>
          </a:xfrm>
        </p:spPr>
        <p:txBody>
          <a:bodyPr>
            <a:normAutofit/>
          </a:bodyPr>
          <a:lstStyle/>
          <a:p>
            <a:pPr algn="ctr"/>
            <a:r>
              <a:rPr lang="en-US" sz="2400" b="1" dirty="0">
                <a:solidFill>
                  <a:schemeClr val="tx1"/>
                </a:solidFill>
                <a:latin typeface="+mn-lt"/>
              </a:rPr>
              <a:t>Proposed SOLUTION</a:t>
            </a:r>
          </a:p>
        </p:txBody>
      </p:sp>
    </p:spTree>
    <p:extLst>
      <p:ext uri="{BB962C8B-B14F-4D97-AF65-F5344CB8AC3E}">
        <p14:creationId xmlns:p14="http://schemas.microsoft.com/office/powerpoint/2010/main" val="30060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A56D8D-AFF8-E6CB-7DCB-F17855D79F62}"/>
              </a:ext>
            </a:extLst>
          </p:cNvPr>
          <p:cNvSpPr>
            <a:spLocks noGrp="1"/>
          </p:cNvSpPr>
          <p:nvPr>
            <p:ph type="dt" sz="half" idx="10"/>
          </p:nvPr>
        </p:nvSpPr>
        <p:spPr/>
        <p:txBody>
          <a:bodyPr/>
          <a:lstStyle/>
          <a:p>
            <a:r>
              <a:rPr lang="en-US" dirty="0"/>
              <a:t>15/09/2024</a:t>
            </a:r>
          </a:p>
        </p:txBody>
      </p:sp>
      <p:sp>
        <p:nvSpPr>
          <p:cNvPr id="3" name="Footer Placeholder 2">
            <a:extLst>
              <a:ext uri="{FF2B5EF4-FFF2-40B4-BE49-F238E27FC236}">
                <a16:creationId xmlns:a16="http://schemas.microsoft.com/office/drawing/2014/main" id="{95C266C9-B508-6106-E35D-D1F3C394CF64}"/>
              </a:ext>
            </a:extLst>
          </p:cNvPr>
          <p:cNvSpPr>
            <a:spLocks noGrp="1"/>
          </p:cNvSpPr>
          <p:nvPr>
            <p:ph type="ftr" sz="quarter" idx="11"/>
          </p:nvPr>
        </p:nvSpPr>
        <p:spPr/>
        <p:txBody>
          <a:bodyPr/>
          <a:lstStyle/>
          <a:p>
            <a:r>
              <a:rPr lang="en-CA" sz="1400" dirty="0"/>
              <a:t>BUSINESS BUILDERS</a:t>
            </a:r>
            <a:endParaRPr lang="en-US" sz="1400" dirty="0"/>
          </a:p>
        </p:txBody>
      </p:sp>
      <p:sp>
        <p:nvSpPr>
          <p:cNvPr id="4" name="Slide Number Placeholder 3">
            <a:extLst>
              <a:ext uri="{FF2B5EF4-FFF2-40B4-BE49-F238E27FC236}">
                <a16:creationId xmlns:a16="http://schemas.microsoft.com/office/drawing/2014/main" id="{4EA58D87-F5DF-749F-642A-630D5BE6130A}"/>
              </a:ext>
            </a:extLst>
          </p:cNvPr>
          <p:cNvSpPr>
            <a:spLocks noGrp="1"/>
          </p:cNvSpPr>
          <p:nvPr>
            <p:ph type="sldNum" sz="quarter" idx="12"/>
          </p:nvPr>
        </p:nvSpPr>
        <p:spPr/>
        <p:txBody>
          <a:bodyPr/>
          <a:lstStyle/>
          <a:p>
            <a:fld id="{4F6357DA-28E9-40D3-918C-4D14E8263D81}" type="slidenum">
              <a:rPr lang="en-US" smtClean="0"/>
              <a:pPr/>
              <a:t>5</a:t>
            </a:fld>
            <a:endParaRPr lang="en-US" dirty="0"/>
          </a:p>
        </p:txBody>
      </p:sp>
      <p:sp>
        <p:nvSpPr>
          <p:cNvPr id="8" name="TextBox 7">
            <a:extLst>
              <a:ext uri="{FF2B5EF4-FFF2-40B4-BE49-F238E27FC236}">
                <a16:creationId xmlns:a16="http://schemas.microsoft.com/office/drawing/2014/main" id="{C35127C8-F0D8-7E67-4C5D-A69D683FEBCF}"/>
              </a:ext>
            </a:extLst>
          </p:cNvPr>
          <p:cNvSpPr txBox="1"/>
          <p:nvPr/>
        </p:nvSpPr>
        <p:spPr>
          <a:xfrm>
            <a:off x="432486" y="1099750"/>
            <a:ext cx="5663514" cy="738664"/>
          </a:xfrm>
          <a:prstGeom prst="rect">
            <a:avLst/>
          </a:prstGeom>
          <a:noFill/>
        </p:spPr>
        <p:txBody>
          <a:bodyPr wrap="square">
            <a:spAutoFit/>
          </a:bodyPr>
          <a:lstStyle/>
          <a:p>
            <a:pPr algn="ctr"/>
            <a:r>
              <a:rPr lang="en-US" sz="2400" dirty="0">
                <a:latin typeface="+mj-lt"/>
              </a:rPr>
              <a:t>OBJECTIVES</a:t>
            </a:r>
          </a:p>
          <a:p>
            <a:r>
              <a:rPr lang="en-US" sz="1400" dirty="0"/>
              <a:t>____________________________</a:t>
            </a:r>
            <a:r>
              <a:rPr lang="en-US" dirty="0"/>
              <a:t>____________</a:t>
            </a:r>
          </a:p>
        </p:txBody>
      </p:sp>
      <p:sp>
        <p:nvSpPr>
          <p:cNvPr id="7" name="Rectangle 6"/>
          <p:cNvSpPr/>
          <p:nvPr/>
        </p:nvSpPr>
        <p:spPr>
          <a:xfrm>
            <a:off x="785813" y="1871663"/>
            <a:ext cx="5114925" cy="2031325"/>
          </a:xfrm>
          <a:prstGeom prst="rect">
            <a:avLst/>
          </a:prstGeom>
        </p:spPr>
        <p:txBody>
          <a:bodyPr wrap="square">
            <a:spAutoFit/>
          </a:bodyPr>
          <a:lstStyle/>
          <a:p>
            <a:r>
              <a:rPr lang="en-US" dirty="0">
                <a:solidFill>
                  <a:schemeClr val="bg1"/>
                </a:solidFill>
              </a:rPr>
              <a:t>Implement a simple and efficient canteen ordering system to reduce congestion, shorten wait times, and improve the dining experience. The system will offer options like takeaway, pre-ordering, and staggered dining times, helping employees get their meals quickly while maximizing canteen capacity.</a:t>
            </a:r>
          </a:p>
        </p:txBody>
      </p:sp>
      <p:pic>
        <p:nvPicPr>
          <p:cNvPr id="10" name="Picture 9" descr="for slide 5.png"/>
          <p:cNvPicPr>
            <a:picLocks noChangeAspect="1"/>
          </p:cNvPicPr>
          <p:nvPr/>
        </p:nvPicPr>
        <p:blipFill>
          <a:blip r:embed="rId2"/>
          <a:stretch>
            <a:fillRect/>
          </a:stretch>
        </p:blipFill>
        <p:spPr>
          <a:xfrm>
            <a:off x="6015037" y="1771651"/>
            <a:ext cx="5457825" cy="3586162"/>
          </a:xfrm>
          <a:prstGeom prst="rect">
            <a:avLst/>
          </a:prstGeom>
        </p:spPr>
      </p:pic>
    </p:spTree>
    <p:extLst>
      <p:ext uri="{BB962C8B-B14F-4D97-AF65-F5344CB8AC3E}">
        <p14:creationId xmlns:p14="http://schemas.microsoft.com/office/powerpoint/2010/main" val="1353953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r>
              <a:rPr lang="en-US"/>
              <a:t>8/03/20XX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6</a:t>
            </a:fld>
            <a:endParaRPr lang="en-US" dirty="0"/>
          </a:p>
        </p:txBody>
      </p:sp>
      <p:graphicFrame>
        <p:nvGraphicFramePr>
          <p:cNvPr id="6" name="Table 5"/>
          <p:cNvGraphicFramePr>
            <a:graphicFrameLocks noGrp="1"/>
          </p:cNvGraphicFramePr>
          <p:nvPr/>
        </p:nvGraphicFramePr>
        <p:xfrm>
          <a:off x="-1" y="719663"/>
          <a:ext cx="12192000" cy="6583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0000"/>
                    </a:ext>
                  </a:extLst>
                </a:gridCol>
                <a:gridCol w="1016000">
                  <a:extLst>
                    <a:ext uri="{9D8B030D-6E8A-4147-A177-3AD203B41FA5}">
                      <a16:colId xmlns:a16="http://schemas.microsoft.com/office/drawing/2014/main" val="20001"/>
                    </a:ext>
                  </a:extLst>
                </a:gridCol>
                <a:gridCol w="1016000">
                  <a:extLst>
                    <a:ext uri="{9D8B030D-6E8A-4147-A177-3AD203B41FA5}">
                      <a16:colId xmlns:a16="http://schemas.microsoft.com/office/drawing/2014/main" val="20002"/>
                    </a:ext>
                  </a:extLst>
                </a:gridCol>
                <a:gridCol w="1016000">
                  <a:extLst>
                    <a:ext uri="{9D8B030D-6E8A-4147-A177-3AD203B41FA5}">
                      <a16:colId xmlns:a16="http://schemas.microsoft.com/office/drawing/2014/main" val="20003"/>
                    </a:ext>
                  </a:extLst>
                </a:gridCol>
                <a:gridCol w="1016000">
                  <a:extLst>
                    <a:ext uri="{9D8B030D-6E8A-4147-A177-3AD203B41FA5}">
                      <a16:colId xmlns:a16="http://schemas.microsoft.com/office/drawing/2014/main" val="20004"/>
                    </a:ext>
                  </a:extLst>
                </a:gridCol>
                <a:gridCol w="1016000">
                  <a:extLst>
                    <a:ext uri="{9D8B030D-6E8A-4147-A177-3AD203B41FA5}">
                      <a16:colId xmlns:a16="http://schemas.microsoft.com/office/drawing/2014/main" val="20005"/>
                    </a:ext>
                  </a:extLst>
                </a:gridCol>
                <a:gridCol w="1016000">
                  <a:extLst>
                    <a:ext uri="{9D8B030D-6E8A-4147-A177-3AD203B41FA5}">
                      <a16:colId xmlns:a16="http://schemas.microsoft.com/office/drawing/2014/main" val="20006"/>
                    </a:ext>
                  </a:extLst>
                </a:gridCol>
                <a:gridCol w="1016000">
                  <a:extLst>
                    <a:ext uri="{9D8B030D-6E8A-4147-A177-3AD203B41FA5}">
                      <a16:colId xmlns:a16="http://schemas.microsoft.com/office/drawing/2014/main" val="20007"/>
                    </a:ext>
                  </a:extLst>
                </a:gridCol>
                <a:gridCol w="1016000">
                  <a:extLst>
                    <a:ext uri="{9D8B030D-6E8A-4147-A177-3AD203B41FA5}">
                      <a16:colId xmlns:a16="http://schemas.microsoft.com/office/drawing/2014/main" val="20008"/>
                    </a:ext>
                  </a:extLst>
                </a:gridCol>
                <a:gridCol w="1016000">
                  <a:extLst>
                    <a:ext uri="{9D8B030D-6E8A-4147-A177-3AD203B41FA5}">
                      <a16:colId xmlns:a16="http://schemas.microsoft.com/office/drawing/2014/main" val="20009"/>
                    </a:ext>
                  </a:extLst>
                </a:gridCol>
                <a:gridCol w="1016000">
                  <a:extLst>
                    <a:ext uri="{9D8B030D-6E8A-4147-A177-3AD203B41FA5}">
                      <a16:colId xmlns:a16="http://schemas.microsoft.com/office/drawing/2014/main" val="20010"/>
                    </a:ext>
                  </a:extLst>
                </a:gridCol>
                <a:gridCol w="1016000">
                  <a:extLst>
                    <a:ext uri="{9D8B030D-6E8A-4147-A177-3AD203B41FA5}">
                      <a16:colId xmlns:a16="http://schemas.microsoft.com/office/drawing/2014/main" val="20011"/>
                    </a:ext>
                  </a:extLst>
                </a:gridCol>
              </a:tblGrid>
              <a:tr h="707437">
                <a:tc>
                  <a:txBody>
                    <a:bodyPr/>
                    <a:lstStyle/>
                    <a:p>
                      <a:r>
                        <a:rPr lang="en-CA" sz="1400" dirty="0"/>
                        <a:t>Tasks/Activities</a:t>
                      </a:r>
                      <a:endParaRPr lang="en-US" sz="1400" dirty="0"/>
                    </a:p>
                  </a:txBody>
                  <a:tcPr/>
                </a:tc>
                <a:tc>
                  <a:txBody>
                    <a:bodyPr/>
                    <a:lstStyle/>
                    <a:p>
                      <a:r>
                        <a:rPr lang="en-CA" sz="1400" dirty="0"/>
                        <a:t>Project</a:t>
                      </a:r>
                      <a:r>
                        <a:rPr lang="en-CA" sz="1400" baseline="0" dirty="0"/>
                        <a:t> Sponsor</a:t>
                      </a:r>
                      <a:endParaRPr lang="en-US" sz="1400" dirty="0"/>
                    </a:p>
                  </a:txBody>
                  <a:tcPr/>
                </a:tc>
                <a:tc>
                  <a:txBody>
                    <a:bodyPr/>
                    <a:lstStyle/>
                    <a:p>
                      <a:r>
                        <a:rPr lang="en-CA" sz="1400" dirty="0"/>
                        <a:t>Scrum Master</a:t>
                      </a:r>
                      <a:endParaRPr lang="en-US" sz="1400" dirty="0"/>
                    </a:p>
                  </a:txBody>
                  <a:tcPr/>
                </a:tc>
                <a:tc>
                  <a:txBody>
                    <a:bodyPr/>
                    <a:lstStyle/>
                    <a:p>
                      <a:r>
                        <a:rPr lang="en-CA" sz="1400" dirty="0"/>
                        <a:t>Product  Owner</a:t>
                      </a:r>
                      <a:endParaRPr lang="en-US" sz="1400" dirty="0"/>
                    </a:p>
                  </a:txBody>
                  <a:tcPr/>
                </a:tc>
                <a:tc>
                  <a:txBody>
                    <a:bodyPr/>
                    <a:lstStyle/>
                    <a:p>
                      <a:r>
                        <a:rPr lang="en-CA" sz="1400" dirty="0"/>
                        <a:t>Developers</a:t>
                      </a:r>
                      <a:endParaRPr lang="en-US" sz="1400" dirty="0"/>
                    </a:p>
                  </a:txBody>
                  <a:tcPr/>
                </a:tc>
                <a:tc>
                  <a:txBody>
                    <a:bodyPr/>
                    <a:lstStyle/>
                    <a:p>
                      <a:r>
                        <a:rPr lang="en-CA" sz="1400" dirty="0"/>
                        <a:t>UI/UX</a:t>
                      </a:r>
                      <a:endParaRPr lang="en-US" sz="1400" dirty="0"/>
                    </a:p>
                  </a:txBody>
                  <a:tcPr/>
                </a:tc>
                <a:tc>
                  <a:txBody>
                    <a:bodyPr/>
                    <a:lstStyle/>
                    <a:p>
                      <a:r>
                        <a:rPr lang="en-CA" sz="1400" dirty="0"/>
                        <a:t>System Administrator</a:t>
                      </a:r>
                      <a:endParaRPr lang="en-US" sz="1400" dirty="0"/>
                    </a:p>
                  </a:txBody>
                  <a:tcPr/>
                </a:tc>
                <a:tc>
                  <a:txBody>
                    <a:bodyPr/>
                    <a:lstStyle/>
                    <a:p>
                      <a:r>
                        <a:rPr lang="en-CA" sz="1400" dirty="0"/>
                        <a:t>QA/Testers</a:t>
                      </a:r>
                      <a:endParaRPr lang="en-US" sz="1400" dirty="0"/>
                    </a:p>
                  </a:txBody>
                  <a:tcPr/>
                </a:tc>
                <a:tc>
                  <a:txBody>
                    <a:bodyPr/>
                    <a:lstStyle/>
                    <a:p>
                      <a:r>
                        <a:rPr lang="en-CA" sz="1400" dirty="0"/>
                        <a:t>HR Dept</a:t>
                      </a:r>
                      <a:endParaRPr lang="en-US" sz="1400" dirty="0"/>
                    </a:p>
                  </a:txBody>
                  <a:tcPr/>
                </a:tc>
                <a:tc>
                  <a:txBody>
                    <a:bodyPr/>
                    <a:lstStyle/>
                    <a:p>
                      <a:r>
                        <a:rPr lang="en-CA" sz="1400" dirty="0"/>
                        <a:t>Finance Dept</a:t>
                      </a:r>
                      <a:endParaRPr lang="en-US" sz="1400" dirty="0"/>
                    </a:p>
                  </a:txBody>
                  <a:tcPr/>
                </a:tc>
                <a:tc>
                  <a:txBody>
                    <a:bodyPr/>
                    <a:lstStyle/>
                    <a:p>
                      <a:r>
                        <a:rPr lang="en-CA" sz="1400" dirty="0"/>
                        <a:t>Canteen Staff</a:t>
                      </a:r>
                      <a:endParaRPr lang="en-US" sz="1400" dirty="0"/>
                    </a:p>
                  </a:txBody>
                  <a:tcPr/>
                </a:tc>
                <a:tc>
                  <a:txBody>
                    <a:bodyPr/>
                    <a:lstStyle/>
                    <a:p>
                      <a:r>
                        <a:rPr lang="en-CA" sz="1400" dirty="0"/>
                        <a:t>Employees</a:t>
                      </a:r>
                      <a:endParaRPr lang="en-US" sz="1400" dirty="0"/>
                    </a:p>
                  </a:txBody>
                  <a:tcPr/>
                </a:tc>
                <a:extLst>
                  <a:ext uri="{0D108BD9-81ED-4DB2-BD59-A6C34878D82A}">
                    <a16:rowId xmlns:a16="http://schemas.microsoft.com/office/drawing/2014/main" val="10000"/>
                  </a:ext>
                </a:extLst>
              </a:tr>
              <a:tr h="1326445">
                <a:tc>
                  <a:txBody>
                    <a:bodyPr/>
                    <a:lstStyle/>
                    <a:p>
                      <a:r>
                        <a:rPr lang="en-CA" sz="1400" dirty="0"/>
                        <a:t>Requirement</a:t>
                      </a:r>
                      <a:r>
                        <a:rPr lang="en-CA" sz="1400" baseline="0" dirty="0"/>
                        <a:t> Elicitation and Documentation</a:t>
                      </a:r>
                      <a:endParaRPr lang="en-US" sz="1400" dirty="0"/>
                    </a:p>
                  </a:txBody>
                  <a:tcPr/>
                </a:tc>
                <a:tc>
                  <a:txBody>
                    <a:bodyPr/>
                    <a:lstStyle/>
                    <a:p>
                      <a:r>
                        <a:rPr lang="en-CA" sz="1400" dirty="0"/>
                        <a:t>C,I</a:t>
                      </a:r>
                      <a:endParaRPr lang="en-US" sz="1400" dirty="0"/>
                    </a:p>
                  </a:txBody>
                  <a:tcPr/>
                </a:tc>
                <a:tc>
                  <a:txBody>
                    <a:bodyPr/>
                    <a:lstStyle/>
                    <a:p>
                      <a:r>
                        <a:rPr lang="en-CA" sz="1400" dirty="0"/>
                        <a:t>A</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C,I</a:t>
                      </a:r>
                      <a:endParaRPr lang="en-US" sz="1400" dirty="0"/>
                    </a:p>
                  </a:txBody>
                  <a:tcPr/>
                </a:tc>
                <a:tc>
                  <a:txBody>
                    <a:bodyPr/>
                    <a:lstStyle/>
                    <a:p>
                      <a:r>
                        <a:rPr lang="en-CA" sz="1400" dirty="0"/>
                        <a:t>C,I</a:t>
                      </a:r>
                      <a:endParaRPr lang="en-US" sz="1400" dirty="0"/>
                    </a:p>
                  </a:txBody>
                  <a:tcPr/>
                </a:tc>
                <a:extLst>
                  <a:ext uri="{0D108BD9-81ED-4DB2-BD59-A6C34878D82A}">
                    <a16:rowId xmlns:a16="http://schemas.microsoft.com/office/drawing/2014/main" val="10001"/>
                  </a:ext>
                </a:extLst>
              </a:tr>
              <a:tr h="501102">
                <a:tc>
                  <a:txBody>
                    <a:bodyPr/>
                    <a:lstStyle/>
                    <a:p>
                      <a:r>
                        <a:rPr lang="en-CA" sz="1400" dirty="0"/>
                        <a:t>Product Design</a:t>
                      </a:r>
                      <a:endParaRPr lang="en-US" sz="1400" dirty="0"/>
                    </a:p>
                  </a:txBody>
                  <a:tcPr/>
                </a:tc>
                <a:tc>
                  <a:txBody>
                    <a:bodyPr/>
                    <a:lstStyle/>
                    <a:p>
                      <a:r>
                        <a:rPr lang="en-CA" sz="1400" dirty="0"/>
                        <a:t>C,I</a:t>
                      </a:r>
                      <a:endParaRPr lang="en-US" sz="1400" dirty="0"/>
                    </a:p>
                  </a:txBody>
                  <a:tcPr/>
                </a:tc>
                <a:tc>
                  <a:txBody>
                    <a:bodyPr/>
                    <a:lstStyle/>
                    <a:p>
                      <a:r>
                        <a:rPr lang="en-CA" sz="1400" dirty="0"/>
                        <a:t>A</a:t>
                      </a:r>
                      <a:endParaRPr lang="en-US" sz="1400" dirty="0"/>
                    </a:p>
                  </a:txBody>
                  <a:tcPr/>
                </a:tc>
                <a:tc>
                  <a:txBody>
                    <a:bodyPr/>
                    <a:lstStyle/>
                    <a:p>
                      <a:r>
                        <a:rPr lang="en-CA" sz="1400" dirty="0"/>
                        <a:t>C,I</a:t>
                      </a:r>
                      <a:endParaRPr lang="en-US" sz="1400" dirty="0"/>
                    </a:p>
                  </a:txBody>
                  <a:tcPr/>
                </a:tc>
                <a:tc>
                  <a:txBody>
                    <a:bodyPr/>
                    <a:lstStyle/>
                    <a:p>
                      <a:r>
                        <a:rPr lang="en-CA" sz="1400" dirty="0"/>
                        <a:t>I</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C,I</a:t>
                      </a:r>
                      <a:endParaRPr lang="en-US" sz="1400" dirty="0"/>
                    </a:p>
                  </a:txBody>
                  <a:tcPr/>
                </a:tc>
                <a:tc>
                  <a:txBody>
                    <a:bodyPr/>
                    <a:lstStyle/>
                    <a:p>
                      <a:r>
                        <a:rPr lang="en-CA" sz="1400" dirty="0"/>
                        <a:t>C,I</a:t>
                      </a:r>
                      <a:endParaRPr lang="en-US" sz="1400" dirty="0"/>
                    </a:p>
                  </a:txBody>
                  <a:tcPr/>
                </a:tc>
                <a:extLst>
                  <a:ext uri="{0D108BD9-81ED-4DB2-BD59-A6C34878D82A}">
                    <a16:rowId xmlns:a16="http://schemas.microsoft.com/office/drawing/2014/main" val="10002"/>
                  </a:ext>
                </a:extLst>
              </a:tr>
              <a:tr h="707437">
                <a:tc>
                  <a:txBody>
                    <a:bodyPr/>
                    <a:lstStyle/>
                    <a:p>
                      <a:r>
                        <a:rPr lang="en-CA" sz="1400" dirty="0"/>
                        <a:t>Software Implementation</a:t>
                      </a:r>
                      <a:endParaRPr lang="en-US" sz="1400" dirty="0"/>
                    </a:p>
                  </a:txBody>
                  <a:tcPr/>
                </a:tc>
                <a:tc>
                  <a:txBody>
                    <a:bodyPr/>
                    <a:lstStyle/>
                    <a:p>
                      <a:r>
                        <a:rPr lang="en-CA" sz="1400" dirty="0"/>
                        <a:t>I</a:t>
                      </a:r>
                      <a:endParaRPr lang="en-US" sz="1400" dirty="0"/>
                    </a:p>
                  </a:txBody>
                  <a:tcPr/>
                </a:tc>
                <a:tc>
                  <a:txBody>
                    <a:bodyPr/>
                    <a:lstStyle/>
                    <a:p>
                      <a:r>
                        <a:rPr lang="en-CA" sz="1400" dirty="0"/>
                        <a:t>A</a:t>
                      </a:r>
                      <a:endParaRPr lang="en-US" sz="1400" dirty="0"/>
                    </a:p>
                  </a:txBody>
                  <a:tcPr/>
                </a:tc>
                <a:tc>
                  <a:txBody>
                    <a:bodyPr/>
                    <a:lstStyle/>
                    <a:p>
                      <a:r>
                        <a:rPr lang="en-CA" sz="1400" dirty="0"/>
                        <a:t>C,I</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extLst>
                  <a:ext uri="{0D108BD9-81ED-4DB2-BD59-A6C34878D82A}">
                    <a16:rowId xmlns:a16="http://schemas.microsoft.com/office/drawing/2014/main" val="10003"/>
                  </a:ext>
                </a:extLst>
              </a:tr>
              <a:tr h="294766">
                <a:tc>
                  <a:txBody>
                    <a:bodyPr/>
                    <a:lstStyle/>
                    <a:p>
                      <a:r>
                        <a:rPr lang="en-CA" sz="1400" dirty="0"/>
                        <a:t>QA/UAT</a:t>
                      </a:r>
                      <a:endParaRPr lang="en-US" sz="1400" dirty="0"/>
                    </a:p>
                  </a:txBody>
                  <a:tcPr/>
                </a:tc>
                <a:tc>
                  <a:txBody>
                    <a:bodyPr/>
                    <a:lstStyle/>
                    <a:p>
                      <a:r>
                        <a:rPr lang="en-CA" sz="1400" dirty="0"/>
                        <a:t>I</a:t>
                      </a:r>
                      <a:endParaRPr lang="en-US" sz="1400" dirty="0"/>
                    </a:p>
                  </a:txBody>
                  <a:tcPr/>
                </a:tc>
                <a:tc>
                  <a:txBody>
                    <a:bodyPr/>
                    <a:lstStyle/>
                    <a:p>
                      <a:r>
                        <a:rPr lang="en-CA" sz="1400" dirty="0"/>
                        <a:t>A</a:t>
                      </a:r>
                      <a:endParaRPr lang="en-US" sz="1400" dirty="0"/>
                    </a:p>
                  </a:txBody>
                  <a:tcPr/>
                </a:tc>
                <a:tc>
                  <a:txBody>
                    <a:bodyPr/>
                    <a:lstStyle/>
                    <a:p>
                      <a:r>
                        <a:rPr lang="en-CA" sz="1400" dirty="0"/>
                        <a:t>C,I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R</a:t>
                      </a:r>
                      <a:endParaRPr lang="en-US" sz="1400" dirty="0"/>
                    </a:p>
                  </a:txBody>
                  <a:tcPr/>
                </a:tc>
                <a:tc>
                  <a:txBody>
                    <a:bodyPr/>
                    <a:lstStyle/>
                    <a:p>
                      <a:r>
                        <a:rPr lang="en-CA" sz="1400" dirty="0"/>
                        <a:t>R</a:t>
                      </a:r>
                      <a:endParaRPr lang="en-US" sz="1400" dirty="0"/>
                    </a:p>
                  </a:txBody>
                  <a:tcPr/>
                </a:tc>
                <a:extLst>
                  <a:ext uri="{0D108BD9-81ED-4DB2-BD59-A6C34878D82A}">
                    <a16:rowId xmlns:a16="http://schemas.microsoft.com/office/drawing/2014/main" val="10004"/>
                  </a:ext>
                </a:extLst>
              </a:tr>
              <a:tr h="501102">
                <a:tc>
                  <a:txBody>
                    <a:bodyPr/>
                    <a:lstStyle/>
                    <a:p>
                      <a:r>
                        <a:rPr lang="en-CA" sz="1400" dirty="0"/>
                        <a:t>Change</a:t>
                      </a:r>
                      <a:r>
                        <a:rPr lang="en-CA" sz="1400" baseline="0" dirty="0"/>
                        <a:t> mgt</a:t>
                      </a:r>
                      <a:endParaRPr lang="en-US" sz="1400" dirty="0"/>
                    </a:p>
                  </a:txBody>
                  <a:tcPr/>
                </a:tc>
                <a:tc>
                  <a:txBody>
                    <a:bodyPr/>
                    <a:lstStyle/>
                    <a:p>
                      <a:r>
                        <a:rPr lang="en-CA" sz="1400" dirty="0"/>
                        <a:t>C,I</a:t>
                      </a:r>
                      <a:endParaRPr lang="en-US" sz="1400" dirty="0"/>
                    </a:p>
                  </a:txBody>
                  <a:tcPr/>
                </a:tc>
                <a:tc>
                  <a:txBody>
                    <a:bodyPr/>
                    <a:lstStyle/>
                    <a:p>
                      <a:r>
                        <a:rPr lang="en-CA" sz="1400" dirty="0"/>
                        <a:t>A</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extLst>
                  <a:ext uri="{0D108BD9-81ED-4DB2-BD59-A6C34878D82A}">
                    <a16:rowId xmlns:a16="http://schemas.microsoft.com/office/drawing/2014/main" val="10005"/>
                  </a:ext>
                </a:extLst>
              </a:tr>
              <a:tr h="707437">
                <a:tc>
                  <a:txBody>
                    <a:bodyPr/>
                    <a:lstStyle/>
                    <a:p>
                      <a:r>
                        <a:rPr lang="en-CA" sz="1400" dirty="0"/>
                        <a:t>User</a:t>
                      </a:r>
                      <a:r>
                        <a:rPr lang="en-CA" sz="1400" baseline="0" dirty="0"/>
                        <a:t> training materials</a:t>
                      </a:r>
                      <a:endParaRPr lang="en-US" sz="1400" dirty="0"/>
                    </a:p>
                  </a:txBody>
                  <a:tcPr/>
                </a:tc>
                <a:tc>
                  <a:txBody>
                    <a:bodyPr/>
                    <a:lstStyle/>
                    <a:p>
                      <a:r>
                        <a:rPr lang="en-CA" sz="1400" dirty="0"/>
                        <a:t>I</a:t>
                      </a:r>
                      <a:endParaRPr lang="en-US" sz="1400" dirty="0"/>
                    </a:p>
                  </a:txBody>
                  <a:tcPr/>
                </a:tc>
                <a:tc>
                  <a:txBody>
                    <a:bodyPr/>
                    <a:lstStyle/>
                    <a:p>
                      <a:r>
                        <a:rPr lang="en-CA" sz="1400" dirty="0"/>
                        <a:t>A</a:t>
                      </a:r>
                      <a:endParaRPr lang="en-US" sz="1400" dirty="0"/>
                    </a:p>
                  </a:txBody>
                  <a:tcPr/>
                </a:tc>
                <a:tc>
                  <a:txBody>
                    <a:bodyPr/>
                    <a:lstStyle/>
                    <a:p>
                      <a:r>
                        <a:rPr lang="en-CA" sz="1400" dirty="0"/>
                        <a:t>R</a:t>
                      </a:r>
                      <a:endParaRPr lang="en-US" sz="1400" dirty="0"/>
                    </a:p>
                  </a:txBody>
                  <a:tcPr/>
                </a:tc>
                <a:tc>
                  <a:txBody>
                    <a:bodyPr/>
                    <a:lstStyle/>
                    <a:p>
                      <a:r>
                        <a:rPr lang="en-CA" sz="1400" dirty="0"/>
                        <a:t>C,I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extLst>
                  <a:ext uri="{0D108BD9-81ED-4DB2-BD59-A6C34878D82A}">
                    <a16:rowId xmlns:a16="http://schemas.microsoft.com/office/drawing/2014/main" val="10006"/>
                  </a:ext>
                </a:extLst>
              </a:tr>
              <a:tr h="501102">
                <a:tc>
                  <a:txBody>
                    <a:bodyPr/>
                    <a:lstStyle/>
                    <a:p>
                      <a:r>
                        <a:rPr lang="en-CA" sz="1400" dirty="0"/>
                        <a:t>Deployment/go live</a:t>
                      </a:r>
                      <a:endParaRPr lang="en-US" sz="1400" dirty="0"/>
                    </a:p>
                  </a:txBody>
                  <a:tcPr/>
                </a:tc>
                <a:tc>
                  <a:txBody>
                    <a:bodyPr/>
                    <a:lstStyle/>
                    <a:p>
                      <a:r>
                        <a:rPr lang="en-CA" sz="1400" dirty="0"/>
                        <a:t>I</a:t>
                      </a:r>
                      <a:endParaRPr lang="en-US" sz="1400" dirty="0"/>
                    </a:p>
                  </a:txBody>
                  <a:tcPr/>
                </a:tc>
                <a:tc>
                  <a:txBody>
                    <a:bodyPr/>
                    <a:lstStyle/>
                    <a:p>
                      <a:r>
                        <a:rPr lang="en-CA" sz="1400" dirty="0"/>
                        <a:t>A</a:t>
                      </a:r>
                      <a:endParaRPr lang="en-US" sz="1400" dirty="0"/>
                    </a:p>
                  </a:txBody>
                  <a:tcPr/>
                </a:tc>
                <a:tc>
                  <a:txBody>
                    <a:bodyPr/>
                    <a:lstStyle/>
                    <a:p>
                      <a:r>
                        <a:rPr lang="en-CA" sz="1400" dirty="0"/>
                        <a:t>C,I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R</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extLst>
                  <a:ext uri="{0D108BD9-81ED-4DB2-BD59-A6C34878D82A}">
                    <a16:rowId xmlns:a16="http://schemas.microsoft.com/office/drawing/2014/main" val="10007"/>
                  </a:ext>
                </a:extLst>
              </a:tr>
              <a:tr h="1120109">
                <a:tc>
                  <a:txBody>
                    <a:bodyPr/>
                    <a:lstStyle/>
                    <a:p>
                      <a:r>
                        <a:rPr lang="en-CA" sz="1400" dirty="0"/>
                        <a:t>Post</a:t>
                      </a:r>
                      <a:r>
                        <a:rPr lang="en-CA" sz="1400" baseline="0" dirty="0"/>
                        <a:t> -</a:t>
                      </a:r>
                      <a:r>
                        <a:rPr lang="en-CA" sz="1400" dirty="0"/>
                        <a:t>Deployment</a:t>
                      </a:r>
                      <a:r>
                        <a:rPr lang="en-CA" sz="1400" baseline="0" dirty="0"/>
                        <a:t> maintenance</a:t>
                      </a:r>
                      <a:endParaRPr lang="en-US" sz="1400" dirty="0"/>
                    </a:p>
                  </a:txBody>
                  <a:tcPr/>
                </a:tc>
                <a:tc>
                  <a:txBody>
                    <a:bodyPr/>
                    <a:lstStyle/>
                    <a:p>
                      <a:r>
                        <a:rPr lang="en-CA" sz="1400" dirty="0"/>
                        <a:t>I</a:t>
                      </a:r>
                      <a:endParaRPr lang="en-US" sz="1400" dirty="0"/>
                    </a:p>
                  </a:txBody>
                  <a:tcPr/>
                </a:tc>
                <a:tc>
                  <a:txBody>
                    <a:bodyPr/>
                    <a:lstStyle/>
                    <a:p>
                      <a:r>
                        <a:rPr lang="en-CA" sz="1400" dirty="0"/>
                        <a:t>R,A</a:t>
                      </a:r>
                      <a:endParaRPr lang="en-US" sz="1400" dirty="0"/>
                    </a:p>
                  </a:txBody>
                  <a:tcPr/>
                </a:tc>
                <a:tc>
                  <a:txBody>
                    <a:bodyPr/>
                    <a:lstStyle/>
                    <a:p>
                      <a:r>
                        <a:rPr lang="en-CA" sz="1400" dirty="0"/>
                        <a:t>C,I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I</a:t>
                      </a:r>
                      <a:endParaRPr lang="en-US" sz="1400" dirty="0"/>
                    </a:p>
                  </a:txBody>
                  <a:tcPr/>
                </a:tc>
                <a:tc>
                  <a:txBody>
                    <a:bodyPr/>
                    <a:lstStyle/>
                    <a:p>
                      <a:r>
                        <a:rPr lang="en-CA" sz="1400" dirty="0"/>
                        <a:t>C,I</a:t>
                      </a:r>
                      <a:endParaRPr lang="en-US" sz="1400" dirty="0"/>
                    </a:p>
                  </a:txBody>
                  <a:tcPr/>
                </a:tc>
                <a:tc>
                  <a:txBody>
                    <a:bodyPr/>
                    <a:lstStyle/>
                    <a:p>
                      <a:r>
                        <a:rPr lang="en-CA" sz="1400" dirty="0"/>
                        <a:t>C,I</a:t>
                      </a:r>
                      <a:endParaRPr lang="en-US" sz="1400" dirty="0"/>
                    </a:p>
                  </a:txBody>
                  <a:tcPr/>
                </a:tc>
                <a:extLst>
                  <a:ext uri="{0D108BD9-81ED-4DB2-BD59-A6C34878D82A}">
                    <a16:rowId xmlns:a16="http://schemas.microsoft.com/office/drawing/2014/main" val="10008"/>
                  </a:ext>
                </a:extLst>
              </a:tr>
            </a:tbl>
          </a:graphicData>
        </a:graphic>
      </p:graphicFrame>
      <p:sp>
        <p:nvSpPr>
          <p:cNvPr id="8" name="TextBox 7"/>
          <p:cNvSpPr txBox="1"/>
          <p:nvPr/>
        </p:nvSpPr>
        <p:spPr>
          <a:xfrm>
            <a:off x="4357688" y="0"/>
            <a:ext cx="2728912" cy="646331"/>
          </a:xfrm>
          <a:prstGeom prst="rect">
            <a:avLst/>
          </a:prstGeom>
          <a:noFill/>
        </p:spPr>
        <p:txBody>
          <a:bodyPr wrap="square" rtlCol="0">
            <a:spAutoFit/>
          </a:bodyPr>
          <a:lstStyle/>
          <a:p>
            <a:pPr algn="ctr"/>
            <a:r>
              <a:rPr lang="en-CA" sz="3600" dirty="0"/>
              <a:t>RACI MATRIX</a:t>
            </a:r>
            <a:endParaRPr lang="en-US" sz="3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SCOPE OF THE PROJECT</a:t>
            </a:r>
            <a:endParaRPr lang="en-US" dirty="0"/>
          </a:p>
        </p:txBody>
      </p:sp>
      <p:sp>
        <p:nvSpPr>
          <p:cNvPr id="3" name="Text Placeholder 2"/>
          <p:cNvSpPr>
            <a:spLocks noGrp="1"/>
          </p:cNvSpPr>
          <p:nvPr>
            <p:ph type="body" idx="1"/>
          </p:nvPr>
        </p:nvSpPr>
        <p:spPr/>
        <p:txBody>
          <a:bodyPr/>
          <a:lstStyle/>
          <a:p>
            <a:r>
              <a:rPr lang="en-CA" dirty="0"/>
              <a:t>OVERVIEW</a:t>
            </a:r>
            <a:endParaRPr lang="en-US" dirty="0"/>
          </a:p>
        </p:txBody>
      </p:sp>
      <p:sp>
        <p:nvSpPr>
          <p:cNvPr id="4" name="Text Placeholder 3"/>
          <p:cNvSpPr>
            <a:spLocks noGrp="1"/>
          </p:cNvSpPr>
          <p:nvPr>
            <p:ph type="body" sz="half" idx="15"/>
          </p:nvPr>
        </p:nvSpPr>
        <p:spPr/>
        <p:txBody>
          <a:bodyPr>
            <a:noAutofit/>
          </a:bodyPr>
          <a:lstStyle/>
          <a:p>
            <a:r>
              <a:rPr lang="en-US" sz="1500" b="1" dirty="0">
                <a:solidFill>
                  <a:schemeClr val="bg1"/>
                </a:solidFill>
              </a:rPr>
              <a:t>Online Ordering:</a:t>
            </a:r>
            <a:r>
              <a:rPr lang="en-US" sz="1500" dirty="0">
                <a:solidFill>
                  <a:schemeClr val="bg1"/>
                </a:solidFill>
              </a:rPr>
              <a:t> Employees can place orders digitally, reducing wait times.</a:t>
            </a:r>
          </a:p>
          <a:p>
            <a:r>
              <a:rPr lang="en-US" sz="1500" b="1" dirty="0">
                <a:solidFill>
                  <a:schemeClr val="bg1"/>
                </a:solidFill>
              </a:rPr>
              <a:t>Take-away Options:</a:t>
            </a:r>
            <a:r>
              <a:rPr lang="en-US" sz="1500" dirty="0">
                <a:solidFill>
                  <a:schemeClr val="bg1"/>
                </a:solidFill>
              </a:rPr>
              <a:t> Flexibility to pick up food without dining on-site</a:t>
            </a:r>
          </a:p>
          <a:p>
            <a:r>
              <a:rPr lang="en-US" sz="1500" dirty="0">
                <a:solidFill>
                  <a:schemeClr val="bg1"/>
                </a:solidFill>
              </a:rPr>
              <a:t>.</a:t>
            </a:r>
            <a:r>
              <a:rPr lang="en-US" sz="1500" b="1" dirty="0">
                <a:solidFill>
                  <a:schemeClr val="bg1"/>
                </a:solidFill>
              </a:rPr>
              <a:t>Flexible Payment Methods:</a:t>
            </a:r>
            <a:r>
              <a:rPr lang="en-US" sz="1500" dirty="0">
                <a:solidFill>
                  <a:schemeClr val="bg1"/>
                </a:solidFill>
              </a:rPr>
              <a:t> Variety of payment choices for convenience.</a:t>
            </a:r>
          </a:p>
          <a:p>
            <a:r>
              <a:rPr lang="en-US" sz="1500" b="1" dirty="0">
                <a:solidFill>
                  <a:schemeClr val="bg1"/>
                </a:solidFill>
              </a:rPr>
              <a:t>Real-time Updates:</a:t>
            </a:r>
            <a:r>
              <a:rPr lang="en-US" sz="1500" dirty="0">
                <a:solidFill>
                  <a:schemeClr val="bg1"/>
                </a:solidFill>
              </a:rPr>
              <a:t> Live seating availability and meal preparation statuses.</a:t>
            </a:r>
          </a:p>
        </p:txBody>
      </p:sp>
      <p:sp>
        <p:nvSpPr>
          <p:cNvPr id="5" name="Text Placeholder 4"/>
          <p:cNvSpPr>
            <a:spLocks noGrp="1"/>
          </p:cNvSpPr>
          <p:nvPr>
            <p:ph type="body" sz="quarter" idx="3"/>
          </p:nvPr>
        </p:nvSpPr>
        <p:spPr/>
        <p:txBody>
          <a:bodyPr/>
          <a:lstStyle/>
          <a:p>
            <a:r>
              <a:rPr lang="en-CA" dirty="0"/>
              <a:t>DELIVERABLES</a:t>
            </a:r>
            <a:endParaRPr lang="en-US" dirty="0"/>
          </a:p>
        </p:txBody>
      </p:sp>
      <p:sp>
        <p:nvSpPr>
          <p:cNvPr id="6" name="Text Placeholder 5"/>
          <p:cNvSpPr>
            <a:spLocks noGrp="1"/>
          </p:cNvSpPr>
          <p:nvPr>
            <p:ph type="body" sz="half" idx="16"/>
          </p:nvPr>
        </p:nvSpPr>
        <p:spPr/>
        <p:txBody>
          <a:bodyPr>
            <a:noAutofit/>
          </a:bodyPr>
          <a:lstStyle/>
          <a:p>
            <a:r>
              <a:rPr lang="en-US" dirty="0">
                <a:solidFill>
                  <a:schemeClr val="bg1"/>
                </a:solidFill>
              </a:rPr>
              <a:t>1.Ordering System(Web and Mobile App)</a:t>
            </a:r>
          </a:p>
          <a:p>
            <a:r>
              <a:rPr lang="en-US" dirty="0">
                <a:solidFill>
                  <a:schemeClr val="bg1"/>
                </a:solidFill>
              </a:rPr>
              <a:t> 2.Seating Optimization</a:t>
            </a:r>
          </a:p>
          <a:p>
            <a:r>
              <a:rPr lang="en-US" dirty="0">
                <a:solidFill>
                  <a:schemeClr val="bg1"/>
                </a:solidFill>
              </a:rPr>
              <a:t> 3. Sustainability Features(Eco-friendly packaging for takeaways).</a:t>
            </a:r>
          </a:p>
          <a:p>
            <a:r>
              <a:rPr lang="en-US" dirty="0">
                <a:solidFill>
                  <a:schemeClr val="bg1"/>
                </a:solidFill>
              </a:rPr>
              <a:t> 4. Employee Benefits Integration </a:t>
            </a:r>
          </a:p>
          <a:p>
            <a:r>
              <a:rPr lang="en-US" dirty="0">
                <a:solidFill>
                  <a:schemeClr val="bg1"/>
                </a:solidFill>
              </a:rPr>
              <a:t>5. Admin Dashboard and Analytics</a:t>
            </a:r>
          </a:p>
          <a:p>
            <a:r>
              <a:rPr lang="en-US" dirty="0">
                <a:solidFill>
                  <a:schemeClr val="bg1"/>
                </a:solidFill>
              </a:rPr>
              <a:t> 6.User Experience (UX/UI) and Design </a:t>
            </a:r>
          </a:p>
          <a:p>
            <a:r>
              <a:rPr lang="en-US" dirty="0">
                <a:solidFill>
                  <a:schemeClr val="bg1"/>
                </a:solidFill>
              </a:rPr>
              <a:t>7.User Acceptance Testing (UAT</a:t>
            </a:r>
            <a:r>
              <a:rPr lang="en-US" sz="1500" dirty="0">
                <a:solidFill>
                  <a:schemeClr val="bg1"/>
                </a:solidFill>
              </a:rPr>
              <a:t>)</a:t>
            </a:r>
          </a:p>
        </p:txBody>
      </p:sp>
      <p:sp>
        <p:nvSpPr>
          <p:cNvPr id="7" name="Text Placeholder 6"/>
          <p:cNvSpPr>
            <a:spLocks noGrp="1"/>
          </p:cNvSpPr>
          <p:nvPr>
            <p:ph type="body" sz="quarter" idx="13"/>
          </p:nvPr>
        </p:nvSpPr>
        <p:spPr/>
        <p:txBody>
          <a:bodyPr/>
          <a:lstStyle/>
          <a:p>
            <a:r>
              <a:rPr lang="en-CA" dirty="0"/>
              <a:t>INCLUSIONS</a:t>
            </a:r>
            <a:endParaRPr lang="en-US" dirty="0"/>
          </a:p>
        </p:txBody>
      </p:sp>
      <p:sp>
        <p:nvSpPr>
          <p:cNvPr id="8" name="Text Placeholder 7"/>
          <p:cNvSpPr>
            <a:spLocks noGrp="1"/>
          </p:cNvSpPr>
          <p:nvPr>
            <p:ph type="body" sz="half" idx="17"/>
          </p:nvPr>
        </p:nvSpPr>
        <p:spPr/>
        <p:txBody>
          <a:bodyPr>
            <a:normAutofit/>
          </a:bodyPr>
          <a:lstStyle/>
          <a:p>
            <a:r>
              <a:rPr lang="en-US" sz="1500" dirty="0">
                <a:solidFill>
                  <a:schemeClr val="bg1"/>
                </a:solidFill>
              </a:rPr>
              <a:t>1.Software Development </a:t>
            </a:r>
          </a:p>
          <a:p>
            <a:r>
              <a:rPr lang="en-US" sz="1500" dirty="0">
                <a:solidFill>
                  <a:schemeClr val="bg1"/>
                </a:solidFill>
              </a:rPr>
              <a:t>2.User friendly interface design 3.Testing and quality assurance 4.Deployment and rollout </a:t>
            </a:r>
          </a:p>
          <a:p>
            <a:r>
              <a:rPr lang="en-US" sz="1500" dirty="0">
                <a:solidFill>
                  <a:schemeClr val="bg1"/>
                </a:solidFill>
              </a:rPr>
              <a:t>5.Training and support</a:t>
            </a:r>
          </a:p>
        </p:txBody>
      </p:sp>
      <p:sp>
        <p:nvSpPr>
          <p:cNvPr id="9" name="Date Placeholder 8"/>
          <p:cNvSpPr>
            <a:spLocks noGrp="1"/>
          </p:cNvSpPr>
          <p:nvPr>
            <p:ph type="dt" sz="half" idx="10"/>
          </p:nvPr>
        </p:nvSpPr>
        <p:spPr/>
        <p:txBody>
          <a:bodyPr/>
          <a:lstStyle/>
          <a:p>
            <a:r>
              <a:rPr lang="en-US" dirty="0"/>
              <a:t>15/09/2024</a:t>
            </a:r>
          </a:p>
        </p:txBody>
      </p:sp>
      <p:sp>
        <p:nvSpPr>
          <p:cNvPr id="10" name="Footer Placeholder 9"/>
          <p:cNvSpPr>
            <a:spLocks noGrp="1"/>
          </p:cNvSpPr>
          <p:nvPr>
            <p:ph type="ftr" sz="quarter" idx="11"/>
          </p:nvPr>
        </p:nvSpPr>
        <p:spPr/>
        <p:txBody>
          <a:bodyPr/>
          <a:lstStyle/>
          <a:p>
            <a:r>
              <a:rPr lang="en-CA" sz="1400" dirty="0"/>
              <a:t>BUSINESS BUILDERS</a:t>
            </a:r>
            <a:endParaRPr lang="en-US" sz="1400" dirty="0"/>
          </a:p>
        </p:txBody>
      </p:sp>
      <p:sp>
        <p:nvSpPr>
          <p:cNvPr id="11" name="Slide Number Placeholder 10"/>
          <p:cNvSpPr>
            <a:spLocks noGrp="1"/>
          </p:cNvSpPr>
          <p:nvPr>
            <p:ph type="sldNum" sz="quarter" idx="12"/>
          </p:nvPr>
        </p:nvSpPr>
        <p:spPr/>
        <p:txBody>
          <a:bodyPr/>
          <a:lstStyle/>
          <a:p>
            <a:fld id="{4F6357DA-28E9-40D3-918C-4D14E8263D81}" type="slidenum">
              <a:rPr lang="en-US" smtClean="0"/>
              <a:pPr/>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OUT OF SCOPE </a:t>
            </a:r>
            <a:endParaRPr lang="en-US" dirty="0"/>
          </a:p>
        </p:txBody>
      </p:sp>
      <p:sp>
        <p:nvSpPr>
          <p:cNvPr id="3" name="Date Placeholder 2"/>
          <p:cNvSpPr>
            <a:spLocks noGrp="1"/>
          </p:cNvSpPr>
          <p:nvPr>
            <p:ph type="dt" sz="half" idx="10"/>
          </p:nvPr>
        </p:nvSpPr>
        <p:spPr/>
        <p:txBody>
          <a:bodyPr/>
          <a:lstStyle/>
          <a:p>
            <a:r>
              <a:rPr lang="en-US" dirty="0"/>
              <a:t>15/09/2024</a:t>
            </a:r>
          </a:p>
        </p:txBody>
      </p:sp>
      <p:sp>
        <p:nvSpPr>
          <p:cNvPr id="4" name="Footer Placeholder 3"/>
          <p:cNvSpPr>
            <a:spLocks noGrp="1"/>
          </p:cNvSpPr>
          <p:nvPr>
            <p:ph type="ftr" sz="quarter" idx="11"/>
          </p:nvPr>
        </p:nvSpPr>
        <p:spPr/>
        <p:txBody>
          <a:bodyPr/>
          <a:lstStyle/>
          <a:p>
            <a:r>
              <a:rPr lang="en-CA" sz="1400" dirty="0"/>
              <a:t>BUSINESS BUILDERS</a:t>
            </a:r>
            <a:endParaRPr lang="en-US" sz="14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8</a:t>
            </a:fld>
            <a:endParaRPr lang="en-US" dirty="0"/>
          </a:p>
        </p:txBody>
      </p:sp>
      <p:sp>
        <p:nvSpPr>
          <p:cNvPr id="1026" name="Rectangle 2"/>
          <p:cNvSpPr>
            <a:spLocks noChangeArrowheads="1"/>
          </p:cNvSpPr>
          <p:nvPr/>
        </p:nvSpPr>
        <p:spPr bwMode="auto">
          <a:xfrm rot="10800000" flipV="1">
            <a:off x="1314448" y="2066365"/>
            <a:ext cx="7815264" cy="36933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a:ln>
                  <a:noFill/>
                </a:ln>
                <a:solidFill>
                  <a:schemeClr val="bg1"/>
                </a:solidFill>
                <a:effectLst/>
                <a:cs typeface="Arial" pitchFamily="34" charset="0"/>
              </a:rPr>
              <a:t>What’s Not Included:</a:t>
            </a:r>
            <a:endParaRPr kumimoji="0" lang="en-US" sz="1800" b="0" i="0" u="none" strike="noStrike" cap="none" normalizeH="0" baseline="0" dirty="0">
              <a:ln>
                <a:noFill/>
              </a:ln>
              <a:solidFill>
                <a:schemeClr val="bg1"/>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800" b="1" i="0" u="none" strike="noStrike" cap="none" normalizeH="0" baseline="0" dirty="0">
                <a:ln>
                  <a:noFill/>
                </a:ln>
                <a:solidFill>
                  <a:schemeClr val="bg1"/>
                </a:solidFill>
                <a:effectLst/>
                <a:cs typeface="Arial" pitchFamily="34" charset="0"/>
              </a:rPr>
              <a:t>Canteen Expansion:</a:t>
            </a:r>
            <a:r>
              <a:rPr kumimoji="0" lang="en-US" sz="1800" b="0" i="0" u="none" strike="noStrike" cap="none" normalizeH="0" baseline="0" dirty="0">
                <a:ln>
                  <a:noFill/>
                </a:ln>
                <a:solidFill>
                  <a:schemeClr val="bg1"/>
                </a:solidFill>
                <a:effectLst/>
                <a:cs typeface="Arial" pitchFamily="34" charset="0"/>
              </a:rPr>
              <a:t> No physical growth of the canteen; only optimization of existing space.</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sz="1800" b="1" i="0" u="none" strike="noStrike" cap="none" normalizeH="0" baseline="0" dirty="0">
                <a:ln>
                  <a:noFill/>
                </a:ln>
                <a:solidFill>
                  <a:schemeClr val="bg1"/>
                </a:solidFill>
                <a:effectLst/>
                <a:cs typeface="Arial" pitchFamily="34" charset="0"/>
              </a:rPr>
              <a:t>Hardware:</a:t>
            </a:r>
            <a:r>
              <a:rPr kumimoji="0" lang="en-US" sz="1800" b="0" i="0" u="none" strike="noStrike" cap="none" normalizeH="0" baseline="0" dirty="0">
                <a:ln>
                  <a:noFill/>
                </a:ln>
                <a:solidFill>
                  <a:schemeClr val="bg1"/>
                </a:solidFill>
                <a:effectLst/>
                <a:cs typeface="Arial" pitchFamily="34" charset="0"/>
              </a:rPr>
              <a:t> No new hardware installations (like kiosks or seat sensors) in this phase.</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sz="1800" b="1" i="0" u="none" strike="noStrike" cap="none" normalizeH="0" baseline="0" dirty="0">
                <a:ln>
                  <a:noFill/>
                </a:ln>
                <a:solidFill>
                  <a:schemeClr val="bg1"/>
                </a:solidFill>
                <a:effectLst/>
                <a:cs typeface="Arial" pitchFamily="34" charset="0"/>
              </a:rPr>
              <a:t>Dietary Consultation:</a:t>
            </a:r>
            <a:r>
              <a:rPr kumimoji="0" lang="en-US" sz="1800" b="0" i="0" u="none" strike="noStrike" cap="none" normalizeH="0" baseline="0" dirty="0">
                <a:ln>
                  <a:noFill/>
                </a:ln>
                <a:solidFill>
                  <a:schemeClr val="bg1"/>
                </a:solidFill>
                <a:effectLst/>
                <a:cs typeface="Arial" pitchFamily="34" charset="0"/>
              </a:rPr>
              <a:t> Only nutritional info will be provided, not full dietary consultations.</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sz="1800" b="1" i="0" u="none" strike="noStrike" cap="none" normalizeH="0" baseline="0" dirty="0">
                <a:ln>
                  <a:noFill/>
                </a:ln>
                <a:solidFill>
                  <a:schemeClr val="bg1"/>
                </a:solidFill>
                <a:effectLst/>
                <a:cs typeface="Arial" pitchFamily="34" charset="0"/>
              </a:rPr>
              <a:t>External Delivery:</a:t>
            </a:r>
            <a:r>
              <a:rPr kumimoji="0" lang="en-US" sz="1800" b="0" i="0" u="none" strike="noStrike" cap="none" normalizeH="0" baseline="0" dirty="0">
                <a:ln>
                  <a:noFill/>
                </a:ln>
                <a:solidFill>
                  <a:schemeClr val="bg1"/>
                </a:solidFill>
                <a:effectLst/>
                <a:cs typeface="Arial" pitchFamily="34" charset="0"/>
              </a:rPr>
              <a:t> The system will not handle food delivery outside the canteen.</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sz="1800" b="1" i="0" u="none" strike="noStrike" cap="none" normalizeH="0" baseline="0" dirty="0">
                <a:ln>
                  <a:noFill/>
                </a:ln>
                <a:solidFill>
                  <a:schemeClr val="bg1"/>
                </a:solidFill>
                <a:effectLst/>
                <a:cs typeface="Arial" pitchFamily="34" charset="0"/>
              </a:rPr>
              <a:t>Post-Warranty Support:</a:t>
            </a:r>
            <a:r>
              <a:rPr kumimoji="0" lang="en-US" sz="1800" b="0" i="0" u="none" strike="noStrike" cap="none" normalizeH="0" baseline="0" dirty="0">
                <a:ln>
                  <a:noFill/>
                </a:ln>
                <a:solidFill>
                  <a:schemeClr val="bg1"/>
                </a:solidFill>
                <a:effectLst/>
                <a:cs typeface="Arial" pitchFamily="34" charset="0"/>
              </a:rPr>
              <a:t> Ongoing support after the warranty will be covered by a separate contract.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a:t>PROJECT TIMELINE</a:t>
            </a:r>
            <a:endParaRPr lang="en-US" dirty="0"/>
          </a:p>
        </p:txBody>
      </p:sp>
      <p:sp>
        <p:nvSpPr>
          <p:cNvPr id="3" name="Date Placeholder 2"/>
          <p:cNvSpPr>
            <a:spLocks noGrp="1"/>
          </p:cNvSpPr>
          <p:nvPr>
            <p:ph type="dt" sz="half" idx="10"/>
          </p:nvPr>
        </p:nvSpPr>
        <p:spPr/>
        <p:txBody>
          <a:bodyPr/>
          <a:lstStyle/>
          <a:p>
            <a:r>
              <a:rPr lang="en-US" dirty="0"/>
              <a:t>15/09/2024</a:t>
            </a:r>
          </a:p>
        </p:txBody>
      </p:sp>
      <p:sp>
        <p:nvSpPr>
          <p:cNvPr id="4" name="Footer Placeholder 3"/>
          <p:cNvSpPr>
            <a:spLocks noGrp="1"/>
          </p:cNvSpPr>
          <p:nvPr>
            <p:ph type="ftr" sz="quarter" idx="11"/>
          </p:nvPr>
        </p:nvSpPr>
        <p:spPr/>
        <p:txBody>
          <a:bodyPr/>
          <a:lstStyle/>
          <a:p>
            <a:r>
              <a:rPr lang="en-CA" sz="1400" dirty="0"/>
              <a:t>BUSINESS BUILDERS</a:t>
            </a:r>
            <a:endParaRPr lang="en-US" sz="1400"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9</a:t>
            </a:fld>
            <a:endParaRPr lang="en-US" dirty="0"/>
          </a:p>
        </p:txBody>
      </p:sp>
      <p:sp>
        <p:nvSpPr>
          <p:cNvPr id="6" name="TextBox 5"/>
          <p:cNvSpPr txBox="1"/>
          <p:nvPr/>
        </p:nvSpPr>
        <p:spPr>
          <a:xfrm>
            <a:off x="571499" y="1985963"/>
            <a:ext cx="9286875" cy="3970318"/>
          </a:xfrm>
          <a:prstGeom prst="rect">
            <a:avLst/>
          </a:prstGeom>
          <a:noFill/>
        </p:spPr>
        <p:txBody>
          <a:bodyPr wrap="square" rtlCol="0">
            <a:spAutoFit/>
          </a:bodyPr>
          <a:lstStyle/>
          <a:p>
            <a:r>
              <a:rPr lang="en-US" dirty="0">
                <a:solidFill>
                  <a:schemeClr val="bg1"/>
                </a:solidFill>
              </a:rPr>
              <a:t>Project Phases:</a:t>
            </a:r>
          </a:p>
          <a:p>
            <a:endParaRPr lang="en-US" dirty="0">
              <a:solidFill>
                <a:schemeClr val="bg1"/>
              </a:solidFill>
            </a:endParaRPr>
          </a:p>
          <a:p>
            <a:r>
              <a:rPr lang="en-US" dirty="0">
                <a:solidFill>
                  <a:schemeClr val="bg1"/>
                </a:solidFill>
              </a:rPr>
              <a:t>1. Research and Requirements (2–4 weeks):Interview stakeholders, analyze needs, and conduct a feasibility study.</a:t>
            </a:r>
          </a:p>
          <a:p>
            <a:r>
              <a:rPr lang="en-US" dirty="0">
                <a:solidFill>
                  <a:schemeClr val="bg1"/>
                </a:solidFill>
              </a:rPr>
              <a:t>2. Design and Prototyping (4–6 weeks):Create and get approval for UI/UX designs and wireframes.</a:t>
            </a:r>
          </a:p>
          <a:p>
            <a:r>
              <a:rPr lang="en-US" dirty="0">
                <a:solidFill>
                  <a:schemeClr val="bg1"/>
                </a:solidFill>
              </a:rPr>
              <a:t>3. Development (10–12 weeks):Build the core features (ordering, payment, seating management).</a:t>
            </a:r>
          </a:p>
          <a:p>
            <a:r>
              <a:rPr lang="en-US" dirty="0">
                <a:solidFill>
                  <a:schemeClr val="bg1"/>
                </a:solidFill>
              </a:rPr>
              <a:t>4. Testing and QA (4–6 weeks): Perform functional, user acceptance, and performance testing.</a:t>
            </a:r>
          </a:p>
          <a:p>
            <a:r>
              <a:rPr lang="en-US" dirty="0">
                <a:solidFill>
                  <a:schemeClr val="bg1"/>
                </a:solidFill>
              </a:rPr>
              <a:t>5. Deployment and Training (2–4 weeks): Launch the pilot, train employees, and deploy the system.</a:t>
            </a:r>
          </a:p>
          <a:p>
            <a:r>
              <a:rPr lang="en-US" dirty="0">
                <a:solidFill>
                  <a:schemeClr val="bg1"/>
                </a:solidFill>
              </a:rPr>
              <a:t>6. Post-launch Support (Ongoing):Provide bug fixes, updates, and develop additional features.</a:t>
            </a:r>
          </a:p>
        </p:txBody>
      </p:sp>
    </p:spTree>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CF18AE-D61A-46A3-9130-AB96E80887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509A09C-A249-4D30-8888-26F183AD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416BC72-0158-4AB8-9F35-F365C88D29D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TM04033917[[fn=Berlin]]</Template>
  <TotalTime>14411</TotalTime>
  <Words>2251</Words>
  <Application>Microsoft Office PowerPoint</Application>
  <PresentationFormat>Widescreen</PresentationFormat>
  <Paragraphs>465</Paragraphs>
  <Slides>24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Arial Nova</vt:lpstr>
      <vt:lpstr>Bookman Old Style</vt:lpstr>
      <vt:lpstr>Calibri</vt:lpstr>
      <vt:lpstr>Kunstler Script</vt:lpstr>
      <vt:lpstr>Trebuchet MS</vt:lpstr>
      <vt:lpstr>Berlin</vt:lpstr>
      <vt:lpstr>UNILEVER CANTEEN ORDERING SYSTEM</vt:lpstr>
      <vt:lpstr>introduction</vt:lpstr>
      <vt:lpstr>PROBLEM STATEMENT</vt:lpstr>
      <vt:lpstr>Proposed SOLUTION</vt:lpstr>
      <vt:lpstr>PowerPoint Presentation</vt:lpstr>
      <vt:lpstr>PowerPoint Presentation</vt:lpstr>
      <vt:lpstr>SCOPE OF THE PROJECT</vt:lpstr>
      <vt:lpstr>OUT OF SCOPE </vt:lpstr>
      <vt:lpstr>PROJECT TIMELINE</vt:lpstr>
      <vt:lpstr>FINANCIAL PROJECTION</vt:lpstr>
      <vt:lpstr>FINANCIAL PROJECTION - CONTINUED</vt:lpstr>
      <vt:lpstr>FINANCIAL PROJECTION – CON’TD</vt:lpstr>
      <vt:lpstr>KEY STAKEHOLDERS</vt:lpstr>
      <vt:lpstr>EXPLANATION TO SLIDE 13</vt:lpstr>
      <vt:lpstr>PowerPoint Presentation</vt:lpstr>
      <vt:lpstr>STAKEHOLDER’S ANALYSIS</vt:lpstr>
      <vt:lpstr>RISKS AND ASSUMPTIONS </vt:lpstr>
      <vt:lpstr>SUCCESS CRITERIA</vt:lpstr>
      <vt:lpstr>KEY DEPENDENCIES</vt:lpstr>
      <vt:lpstr>KEY POINTS OF CONTACTS</vt:lpstr>
      <vt:lpstr>“AS-IS PROCESS”</vt:lpstr>
      <vt:lpstr>EXTERNAL INTERFACES</vt:lpstr>
      <vt:lpstr>FEATURE THAT NEEDS TO BE DEVELOPED IN THE NEW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UNILEVER CANTEEN ORDERING SYSTEM</dc:title>
  <dc:creator>Habibat Akinyemi</dc:creator>
  <cp:lastModifiedBy>Eunice Olorunleke</cp:lastModifiedBy>
  <cp:revision>156</cp:revision>
  <dcterms:created xsi:type="dcterms:W3CDTF">2024-09-05T14:51:42Z</dcterms:created>
  <dcterms:modified xsi:type="dcterms:W3CDTF">2024-10-30T17:13:09Z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